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1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Quicksand" charset="-18"/>
      <p:regular r:id="rId32"/>
    </p:embeddedFont>
    <p:embeddedFont>
      <p:font typeface="Quicksand Bold" charset="-18"/>
      <p:regular r:id="rId33"/>
    </p:embeddedFont>
    <p:embeddedFont>
      <p:font typeface="Arimo" charset="0"/>
      <p:regular r:id="rId34"/>
    </p:embeddedFont>
    <p:embeddedFont>
      <p:font typeface="Poppins Bold" charset="-18"/>
      <p:regular r:id="rId35"/>
    </p:embeddedFont>
    <p:embeddedFont>
      <p:font typeface="Open Sans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39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-744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A706E-1F10-4A21-9402-3E2EF9309C60}" type="datetimeFigureOut">
              <a:rPr lang="pl-PL" smtClean="0"/>
              <a:pPr/>
              <a:t>21.09.2025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478D4-8ACC-43AD-AB78-9533CD5624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51316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478D4-8ACC-43AD-AB78-9533CD562406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82127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11" Type="http://schemas.openxmlformats.org/officeDocument/2006/relationships/image" Target="../media/image81.svg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74.sv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fb.sbp.pl" TargetMode="External"/><Relationship Id="rId5" Type="http://schemas.openxmlformats.org/officeDocument/2006/relationships/image" Target="../media/image85.sv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97.svg"/><Relationship Id="rId18" Type="http://schemas.openxmlformats.org/officeDocument/2006/relationships/image" Target="../media/image56.png"/><Relationship Id="rId26" Type="http://schemas.openxmlformats.org/officeDocument/2006/relationships/image" Target="../media/image60.png"/><Relationship Id="rId3" Type="http://schemas.openxmlformats.org/officeDocument/2006/relationships/image" Target="../media/image87.svg"/><Relationship Id="rId21" Type="http://schemas.openxmlformats.org/officeDocument/2006/relationships/image" Target="../media/image105.svg"/><Relationship Id="rId7" Type="http://schemas.openxmlformats.org/officeDocument/2006/relationships/image" Target="../media/image91.svg"/><Relationship Id="rId12" Type="http://schemas.openxmlformats.org/officeDocument/2006/relationships/image" Target="../media/image53.png"/><Relationship Id="rId17" Type="http://schemas.openxmlformats.org/officeDocument/2006/relationships/image" Target="../media/image101.svg"/><Relationship Id="rId25" Type="http://schemas.openxmlformats.org/officeDocument/2006/relationships/image" Target="../media/image109.svg"/><Relationship Id="rId2" Type="http://schemas.openxmlformats.org/officeDocument/2006/relationships/image" Target="../media/image48.png"/><Relationship Id="rId16" Type="http://schemas.openxmlformats.org/officeDocument/2006/relationships/image" Target="../media/image55.png"/><Relationship Id="rId20" Type="http://schemas.openxmlformats.org/officeDocument/2006/relationships/image" Target="../media/image57.png"/><Relationship Id="rId29" Type="http://schemas.openxmlformats.org/officeDocument/2006/relationships/image" Target="../media/image1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95.svg"/><Relationship Id="rId24" Type="http://schemas.openxmlformats.org/officeDocument/2006/relationships/image" Target="../media/image59.png"/><Relationship Id="rId5" Type="http://schemas.openxmlformats.org/officeDocument/2006/relationships/image" Target="../media/image89.svg"/><Relationship Id="rId15" Type="http://schemas.openxmlformats.org/officeDocument/2006/relationships/image" Target="../media/image99.svg"/><Relationship Id="rId23" Type="http://schemas.openxmlformats.org/officeDocument/2006/relationships/image" Target="../media/image107.svg"/><Relationship Id="rId28" Type="http://schemas.openxmlformats.org/officeDocument/2006/relationships/image" Target="../media/image61.png"/><Relationship Id="rId10" Type="http://schemas.openxmlformats.org/officeDocument/2006/relationships/image" Target="../media/image52.png"/><Relationship Id="rId19" Type="http://schemas.openxmlformats.org/officeDocument/2006/relationships/image" Target="../media/image103.svg"/><Relationship Id="rId31" Type="http://schemas.openxmlformats.org/officeDocument/2006/relationships/image" Target="../media/image115.svg"/><Relationship Id="rId4" Type="http://schemas.openxmlformats.org/officeDocument/2006/relationships/image" Target="../media/image49.png"/><Relationship Id="rId9" Type="http://schemas.openxmlformats.org/officeDocument/2006/relationships/image" Target="../media/image93.svg"/><Relationship Id="rId14" Type="http://schemas.openxmlformats.org/officeDocument/2006/relationships/image" Target="../media/image54.png"/><Relationship Id="rId22" Type="http://schemas.openxmlformats.org/officeDocument/2006/relationships/image" Target="../media/image58.png"/><Relationship Id="rId27" Type="http://schemas.openxmlformats.org/officeDocument/2006/relationships/image" Target="../media/image111.svg"/><Relationship Id="rId30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sv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21.svg"/><Relationship Id="rId7" Type="http://schemas.openxmlformats.org/officeDocument/2006/relationships/image" Target="../media/image125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23.svg"/><Relationship Id="rId4" Type="http://schemas.openxmlformats.org/officeDocument/2006/relationships/image" Target="../media/image66.png"/><Relationship Id="rId9" Type="http://schemas.openxmlformats.org/officeDocument/2006/relationships/image" Target="../media/image127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svg"/><Relationship Id="rId7" Type="http://schemas.openxmlformats.org/officeDocument/2006/relationships/image" Target="../media/image133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131.sv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gif"/><Relationship Id="rId4" Type="http://schemas.openxmlformats.org/officeDocument/2006/relationships/image" Target="../media/image7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7" Type="http://schemas.openxmlformats.org/officeDocument/2006/relationships/image" Target="../media/image144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142.sv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svg"/><Relationship Id="rId7" Type="http://schemas.openxmlformats.org/officeDocument/2006/relationships/image" Target="../media/image39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48.sv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svg"/><Relationship Id="rId7" Type="http://schemas.openxmlformats.org/officeDocument/2006/relationships/image" Target="../media/image154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152.sv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svg"/><Relationship Id="rId7" Type="http://schemas.openxmlformats.org/officeDocument/2006/relationships/image" Target="../media/image160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158.sv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166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64.sv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78.svg"/><Relationship Id="rId18" Type="http://schemas.openxmlformats.org/officeDocument/2006/relationships/image" Target="../media/image101.png"/><Relationship Id="rId3" Type="http://schemas.openxmlformats.org/officeDocument/2006/relationships/image" Target="../media/image93.png"/><Relationship Id="rId21" Type="http://schemas.openxmlformats.org/officeDocument/2006/relationships/image" Target="../media/image186.svg"/><Relationship Id="rId7" Type="http://schemas.openxmlformats.org/officeDocument/2006/relationships/image" Target="../media/image172.svg"/><Relationship Id="rId12" Type="http://schemas.openxmlformats.org/officeDocument/2006/relationships/image" Target="../media/image98.png"/><Relationship Id="rId17" Type="http://schemas.openxmlformats.org/officeDocument/2006/relationships/image" Target="../media/image182.svg"/><Relationship Id="rId2" Type="http://schemas.openxmlformats.org/officeDocument/2006/relationships/image" Target="../media/image92.png"/><Relationship Id="rId16" Type="http://schemas.openxmlformats.org/officeDocument/2006/relationships/image" Target="../media/image100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76.svg"/><Relationship Id="rId5" Type="http://schemas.openxmlformats.org/officeDocument/2006/relationships/image" Target="../media/image94.png"/><Relationship Id="rId15" Type="http://schemas.openxmlformats.org/officeDocument/2006/relationships/image" Target="../media/image180.svg"/><Relationship Id="rId23" Type="http://schemas.openxmlformats.org/officeDocument/2006/relationships/image" Target="../media/image188.svg"/><Relationship Id="rId10" Type="http://schemas.openxmlformats.org/officeDocument/2006/relationships/image" Target="../media/image97.png"/><Relationship Id="rId19" Type="http://schemas.openxmlformats.org/officeDocument/2006/relationships/image" Target="../media/image184.svg"/><Relationship Id="rId4" Type="http://schemas.openxmlformats.org/officeDocument/2006/relationships/image" Target="../media/image169.svg"/><Relationship Id="rId9" Type="http://schemas.openxmlformats.org/officeDocument/2006/relationships/image" Target="../media/image174.svg"/><Relationship Id="rId14" Type="http://schemas.openxmlformats.org/officeDocument/2006/relationships/image" Target="../media/image99.png"/><Relationship Id="rId22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98.svg"/><Relationship Id="rId18" Type="http://schemas.openxmlformats.org/officeDocument/2006/relationships/image" Target="../media/image112.png"/><Relationship Id="rId26" Type="http://schemas.openxmlformats.org/officeDocument/2006/relationships/image" Target="../media/image3.png"/><Relationship Id="rId3" Type="http://schemas.openxmlformats.org/officeDocument/2006/relationships/image" Target="../media/image68.svg"/><Relationship Id="rId21" Type="http://schemas.openxmlformats.org/officeDocument/2006/relationships/image" Target="../media/image206.svg"/><Relationship Id="rId34" Type="http://schemas.openxmlformats.org/officeDocument/2006/relationships/image" Target="../media/image216.svg"/><Relationship Id="rId7" Type="http://schemas.openxmlformats.org/officeDocument/2006/relationships/image" Target="../media/image192.svg"/><Relationship Id="rId12" Type="http://schemas.openxmlformats.org/officeDocument/2006/relationships/image" Target="../media/image109.png"/><Relationship Id="rId17" Type="http://schemas.openxmlformats.org/officeDocument/2006/relationships/image" Target="../media/image202.svg"/><Relationship Id="rId25" Type="http://schemas.openxmlformats.org/officeDocument/2006/relationships/image" Target="../media/image2.png"/><Relationship Id="rId33" Type="http://schemas.openxmlformats.org/officeDocument/2006/relationships/image" Target="../media/image118.png"/><Relationship Id="rId38" Type="http://schemas.openxmlformats.org/officeDocument/2006/relationships/image" Target="../media/image220.svg"/><Relationship Id="rId2" Type="http://schemas.openxmlformats.org/officeDocument/2006/relationships/image" Target="../media/image104.png"/><Relationship Id="rId16" Type="http://schemas.openxmlformats.org/officeDocument/2006/relationships/image" Target="../media/image111.png"/><Relationship Id="rId20" Type="http://schemas.openxmlformats.org/officeDocument/2006/relationships/image" Target="../media/image113.png"/><Relationship Id="rId29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96.svg"/><Relationship Id="rId24" Type="http://schemas.openxmlformats.org/officeDocument/2006/relationships/image" Target="../media/image1.png"/><Relationship Id="rId32" Type="http://schemas.openxmlformats.org/officeDocument/2006/relationships/image" Target="../media/image214.svg"/><Relationship Id="rId37" Type="http://schemas.openxmlformats.org/officeDocument/2006/relationships/image" Target="../media/image120.png"/><Relationship Id="rId5" Type="http://schemas.openxmlformats.org/officeDocument/2006/relationships/image" Target="../media/image190.svg"/><Relationship Id="rId15" Type="http://schemas.openxmlformats.org/officeDocument/2006/relationships/image" Target="../media/image200.svg"/><Relationship Id="rId23" Type="http://schemas.openxmlformats.org/officeDocument/2006/relationships/image" Target="../media/image208.svg"/><Relationship Id="rId28" Type="http://schemas.openxmlformats.org/officeDocument/2006/relationships/image" Target="../media/image210.svg"/><Relationship Id="rId36" Type="http://schemas.openxmlformats.org/officeDocument/2006/relationships/image" Target="../media/image218.svg"/><Relationship Id="rId10" Type="http://schemas.openxmlformats.org/officeDocument/2006/relationships/image" Target="../media/image108.png"/><Relationship Id="rId19" Type="http://schemas.openxmlformats.org/officeDocument/2006/relationships/image" Target="../media/image204.svg"/><Relationship Id="rId31" Type="http://schemas.openxmlformats.org/officeDocument/2006/relationships/image" Target="../media/image117.png"/><Relationship Id="rId4" Type="http://schemas.openxmlformats.org/officeDocument/2006/relationships/image" Target="../media/image105.png"/><Relationship Id="rId9" Type="http://schemas.openxmlformats.org/officeDocument/2006/relationships/image" Target="../media/image194.svg"/><Relationship Id="rId14" Type="http://schemas.openxmlformats.org/officeDocument/2006/relationships/image" Target="../media/image110.png"/><Relationship Id="rId22" Type="http://schemas.openxmlformats.org/officeDocument/2006/relationships/image" Target="../media/image114.png"/><Relationship Id="rId27" Type="http://schemas.openxmlformats.org/officeDocument/2006/relationships/image" Target="../media/image115.png"/><Relationship Id="rId30" Type="http://schemas.openxmlformats.org/officeDocument/2006/relationships/image" Target="../media/image212.svg"/><Relationship Id="rId35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6.gif"/><Relationship Id="rId3" Type="http://schemas.openxmlformats.org/officeDocument/2006/relationships/image" Target="../media/image13.png"/><Relationship Id="rId7" Type="http://schemas.openxmlformats.org/officeDocument/2006/relationships/image" Target="../media/image24.svg"/><Relationship Id="rId12" Type="http://schemas.openxmlformats.org/officeDocument/2006/relationships/image" Target="../media/image29.svg"/><Relationship Id="rId2" Type="http://schemas.openxmlformats.org/officeDocument/2006/relationships/image" Target="../media/image12.jpeg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5" Type="http://schemas.openxmlformats.org/officeDocument/2006/relationships/image" Target="../media/image18.gif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svg"/><Relationship Id="rId1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5.png"/><Relationship Id="rId18" Type="http://schemas.openxmlformats.org/officeDocument/2006/relationships/image" Target="../media/image19.gif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openxmlformats.org/officeDocument/2006/relationships/image" Target="../media/image27.svg"/><Relationship Id="rId17" Type="http://schemas.openxmlformats.org/officeDocument/2006/relationships/image" Target="../media/image18.gif"/><Relationship Id="rId2" Type="http://schemas.openxmlformats.org/officeDocument/2006/relationships/image" Target="../media/image12.jpeg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6.svg"/><Relationship Id="rId5" Type="http://schemas.openxmlformats.org/officeDocument/2006/relationships/image" Target="../media/image20.png"/><Relationship Id="rId15" Type="http://schemas.openxmlformats.org/officeDocument/2006/relationships/image" Target="../media/image16.gif"/><Relationship Id="rId10" Type="http://schemas.openxmlformats.org/officeDocument/2006/relationships/image" Target="../media/image37.svg"/><Relationship Id="rId4" Type="http://schemas.openxmlformats.org/officeDocument/2006/relationships/image" Target="../media/image21.svg"/><Relationship Id="rId9" Type="http://schemas.openxmlformats.org/officeDocument/2006/relationships/image" Target="../media/image21.png"/><Relationship Id="rId1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30.png"/><Relationship Id="rId18" Type="http://schemas.openxmlformats.org/officeDocument/2006/relationships/image" Target="../media/image58.svg"/><Relationship Id="rId3" Type="http://schemas.openxmlformats.org/officeDocument/2006/relationships/image" Target="../media/image25.png"/><Relationship Id="rId21" Type="http://schemas.openxmlformats.org/officeDocument/2006/relationships/image" Target="../media/image34.png"/><Relationship Id="rId7" Type="http://schemas.openxmlformats.org/officeDocument/2006/relationships/image" Target="../media/image27.png"/><Relationship Id="rId12" Type="http://schemas.openxmlformats.org/officeDocument/2006/relationships/image" Target="../media/image52.svg"/><Relationship Id="rId17" Type="http://schemas.openxmlformats.org/officeDocument/2006/relationships/image" Target="../media/image32.png"/><Relationship Id="rId2" Type="http://schemas.openxmlformats.org/officeDocument/2006/relationships/image" Target="../media/image24.png"/><Relationship Id="rId16" Type="http://schemas.openxmlformats.org/officeDocument/2006/relationships/image" Target="../media/image56.svg"/><Relationship Id="rId20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image" Target="../media/image50.svg"/><Relationship Id="rId19" Type="http://schemas.openxmlformats.org/officeDocument/2006/relationships/image" Target="../media/image33.png"/><Relationship Id="rId4" Type="http://schemas.openxmlformats.org/officeDocument/2006/relationships/image" Target="../media/image44.svg"/><Relationship Id="rId9" Type="http://schemas.openxmlformats.org/officeDocument/2006/relationships/image" Target="../media/image28.png"/><Relationship Id="rId14" Type="http://schemas.openxmlformats.org/officeDocument/2006/relationships/image" Target="../media/image54.svg"/><Relationship Id="rId22" Type="http://schemas.openxmlformats.org/officeDocument/2006/relationships/image" Target="../media/image6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8.sv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49177" y="3786136"/>
            <a:ext cx="5610123" cy="2852686"/>
            <a:chOff x="0" y="0"/>
            <a:chExt cx="1806222" cy="9184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6222" cy="918444"/>
            </a:xfrm>
            <a:custGeom>
              <a:avLst/>
              <a:gdLst/>
              <a:ahLst/>
              <a:cxnLst/>
              <a:rect l="l" t="t" r="r" b="b"/>
              <a:pathLst>
                <a:path w="1806222" h="918444">
                  <a:moveTo>
                    <a:pt x="0" y="0"/>
                  </a:moveTo>
                  <a:lnTo>
                    <a:pt x="1806222" y="0"/>
                  </a:lnTo>
                  <a:lnTo>
                    <a:pt x="1806222" y="918444"/>
                  </a:lnTo>
                  <a:lnTo>
                    <a:pt x="0" y="918444"/>
                  </a:ln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1806222" cy="8803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49177" y="1028700"/>
            <a:ext cx="5610123" cy="2805061"/>
            <a:chOff x="0" y="0"/>
            <a:chExt cx="1806222" cy="9031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06222" cy="903111"/>
            </a:xfrm>
            <a:custGeom>
              <a:avLst/>
              <a:gdLst/>
              <a:ahLst/>
              <a:cxnLst/>
              <a:rect l="l" t="t" r="r" b="b"/>
              <a:pathLst>
                <a:path w="1806222" h="903111">
                  <a:moveTo>
                    <a:pt x="0" y="0"/>
                  </a:moveTo>
                  <a:lnTo>
                    <a:pt x="1806222" y="0"/>
                  </a:lnTo>
                  <a:lnTo>
                    <a:pt x="1806222" y="903111"/>
                  </a:lnTo>
                  <a:lnTo>
                    <a:pt x="0" y="903111"/>
                  </a:ln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1806222" cy="865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7400823"/>
            <a:ext cx="18288000" cy="2912567"/>
            <a:chOff x="0" y="0"/>
            <a:chExt cx="4816593" cy="76709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767096"/>
            </a:xfrm>
            <a:custGeom>
              <a:avLst/>
              <a:gdLst/>
              <a:ahLst/>
              <a:cxnLst/>
              <a:rect l="l" t="t" r="r" b="b"/>
              <a:pathLst>
                <a:path w="4816592" h="767096">
                  <a:moveTo>
                    <a:pt x="0" y="0"/>
                  </a:moveTo>
                  <a:lnTo>
                    <a:pt x="4816592" y="0"/>
                  </a:lnTo>
                  <a:lnTo>
                    <a:pt x="4816592" y="767096"/>
                  </a:lnTo>
                  <a:lnTo>
                    <a:pt x="0" y="7670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4816593" cy="738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649177" y="6638823"/>
            <a:ext cx="5610123" cy="2805061"/>
            <a:chOff x="0" y="0"/>
            <a:chExt cx="1806222" cy="9031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06222" cy="903111"/>
            </a:xfrm>
            <a:custGeom>
              <a:avLst/>
              <a:gdLst/>
              <a:ahLst/>
              <a:cxnLst/>
              <a:rect l="l" t="t" r="r" b="b"/>
              <a:pathLst>
                <a:path w="1806222" h="903111">
                  <a:moveTo>
                    <a:pt x="0" y="0"/>
                  </a:moveTo>
                  <a:lnTo>
                    <a:pt x="1806222" y="0"/>
                  </a:lnTo>
                  <a:lnTo>
                    <a:pt x="1806222" y="903111"/>
                  </a:lnTo>
                  <a:lnTo>
                    <a:pt x="0" y="903111"/>
                  </a:lnTo>
                  <a:close/>
                </a:path>
              </a:pathLst>
            </a:custGeom>
            <a:solidFill>
              <a:srgbClr val="01395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8100"/>
              <a:ext cx="1806222" cy="865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514750" y="8922218"/>
            <a:ext cx="4198405" cy="1180801"/>
          </a:xfrm>
          <a:custGeom>
            <a:avLst/>
            <a:gdLst/>
            <a:ahLst/>
            <a:cxnLst/>
            <a:rect l="l" t="t" r="r" b="b"/>
            <a:pathLst>
              <a:path w="4198405" h="1180801">
                <a:moveTo>
                  <a:pt x="0" y="0"/>
                </a:moveTo>
                <a:lnTo>
                  <a:pt x="4198404" y="0"/>
                </a:lnTo>
                <a:lnTo>
                  <a:pt x="4198404" y="1180802"/>
                </a:lnTo>
                <a:lnTo>
                  <a:pt x="0" y="11808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7528426" y="8559140"/>
            <a:ext cx="1215368" cy="1303075"/>
          </a:xfrm>
          <a:custGeom>
            <a:avLst/>
            <a:gdLst/>
            <a:ahLst/>
            <a:cxnLst/>
            <a:rect l="l" t="t" r="r" b="b"/>
            <a:pathLst>
              <a:path w="1215368" h="1303075">
                <a:moveTo>
                  <a:pt x="0" y="0"/>
                </a:moveTo>
                <a:lnTo>
                  <a:pt x="1215368" y="0"/>
                </a:lnTo>
                <a:lnTo>
                  <a:pt x="1215368" y="1303075"/>
                </a:lnTo>
                <a:lnTo>
                  <a:pt x="0" y="130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9401019" y="8559140"/>
            <a:ext cx="1398320" cy="1398320"/>
          </a:xfrm>
          <a:custGeom>
            <a:avLst/>
            <a:gdLst/>
            <a:ahLst/>
            <a:cxnLst/>
            <a:rect l="l" t="t" r="r" b="b"/>
            <a:pathLst>
              <a:path w="1398320" h="1398320">
                <a:moveTo>
                  <a:pt x="0" y="0"/>
                </a:moveTo>
                <a:lnTo>
                  <a:pt x="1398319" y="0"/>
                </a:lnTo>
                <a:lnTo>
                  <a:pt x="1398319" y="1398320"/>
                </a:lnTo>
                <a:lnTo>
                  <a:pt x="0" y="13983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1649177" y="1028700"/>
            <a:ext cx="2757436" cy="2757436"/>
          </a:xfrm>
          <a:custGeom>
            <a:avLst/>
            <a:gdLst/>
            <a:ahLst/>
            <a:cxnLst/>
            <a:rect l="l" t="t" r="r" b="b"/>
            <a:pathLst>
              <a:path w="2757436" h="2757436">
                <a:moveTo>
                  <a:pt x="0" y="0"/>
                </a:moveTo>
                <a:lnTo>
                  <a:pt x="2757437" y="0"/>
                </a:lnTo>
                <a:lnTo>
                  <a:pt x="2757437" y="2757436"/>
                </a:lnTo>
                <a:lnTo>
                  <a:pt x="0" y="27574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14406614" y="3786136"/>
            <a:ext cx="2852686" cy="2852686"/>
          </a:xfrm>
          <a:custGeom>
            <a:avLst/>
            <a:gdLst/>
            <a:ahLst/>
            <a:cxnLst/>
            <a:rect l="l" t="t" r="r" b="b"/>
            <a:pathLst>
              <a:path w="2852686" h="2852686">
                <a:moveTo>
                  <a:pt x="0" y="0"/>
                </a:moveTo>
                <a:lnTo>
                  <a:pt x="2852686" y="0"/>
                </a:lnTo>
                <a:lnTo>
                  <a:pt x="2852686" y="2852687"/>
                </a:lnTo>
                <a:lnTo>
                  <a:pt x="0" y="28526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9" name="Group 19"/>
          <p:cNvGrpSpPr/>
          <p:nvPr/>
        </p:nvGrpSpPr>
        <p:grpSpPr>
          <a:xfrm>
            <a:off x="14406614" y="6638823"/>
            <a:ext cx="2852686" cy="2850943"/>
            <a:chOff x="0" y="0"/>
            <a:chExt cx="751325" cy="75086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1325" cy="750866"/>
            </a:xfrm>
            <a:custGeom>
              <a:avLst/>
              <a:gdLst/>
              <a:ahLst/>
              <a:cxnLst/>
              <a:rect l="l" t="t" r="r" b="b"/>
              <a:pathLst>
                <a:path w="751325" h="750866">
                  <a:moveTo>
                    <a:pt x="0" y="0"/>
                  </a:moveTo>
                  <a:lnTo>
                    <a:pt x="751325" y="0"/>
                  </a:lnTo>
                  <a:lnTo>
                    <a:pt x="751325" y="750866"/>
                  </a:lnTo>
                  <a:lnTo>
                    <a:pt x="0" y="750866"/>
                  </a:lnTo>
                  <a:close/>
                </a:path>
              </a:pathLst>
            </a:custGeom>
            <a:solidFill>
              <a:srgbClr val="7AC9D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751325" cy="798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115241" y="7160489"/>
            <a:ext cx="1483056" cy="1761729"/>
          </a:xfrm>
          <a:custGeom>
            <a:avLst/>
            <a:gdLst/>
            <a:ahLst/>
            <a:cxnLst/>
            <a:rect l="l" t="t" r="r" b="b"/>
            <a:pathLst>
              <a:path w="1483056" h="1761729">
                <a:moveTo>
                  <a:pt x="0" y="0"/>
                </a:moveTo>
                <a:lnTo>
                  <a:pt x="1483056" y="0"/>
                </a:lnTo>
                <a:lnTo>
                  <a:pt x="1483056" y="1761729"/>
                </a:lnTo>
                <a:lnTo>
                  <a:pt x="0" y="17617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Freeform 23"/>
          <p:cNvSpPr/>
          <p:nvPr/>
        </p:nvSpPr>
        <p:spPr>
          <a:xfrm rot="1431716">
            <a:off x="12454428" y="3969019"/>
            <a:ext cx="1194559" cy="2488664"/>
          </a:xfrm>
          <a:custGeom>
            <a:avLst/>
            <a:gdLst/>
            <a:ahLst/>
            <a:cxnLst/>
            <a:rect l="l" t="t" r="r" b="b"/>
            <a:pathLst>
              <a:path w="1194559" h="2488664">
                <a:moveTo>
                  <a:pt x="0" y="0"/>
                </a:moveTo>
                <a:lnTo>
                  <a:pt x="1194559" y="0"/>
                </a:lnTo>
                <a:lnTo>
                  <a:pt x="1194559" y="2488664"/>
                </a:lnTo>
                <a:lnTo>
                  <a:pt x="0" y="24886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Freeform 24"/>
          <p:cNvSpPr/>
          <p:nvPr/>
        </p:nvSpPr>
        <p:spPr>
          <a:xfrm>
            <a:off x="11852111" y="7069862"/>
            <a:ext cx="2351569" cy="1942984"/>
          </a:xfrm>
          <a:custGeom>
            <a:avLst/>
            <a:gdLst/>
            <a:ahLst/>
            <a:cxnLst/>
            <a:rect l="l" t="t" r="r" b="b"/>
            <a:pathLst>
              <a:path w="2351569" h="1942984">
                <a:moveTo>
                  <a:pt x="0" y="0"/>
                </a:moveTo>
                <a:lnTo>
                  <a:pt x="2351569" y="0"/>
                </a:lnTo>
                <a:lnTo>
                  <a:pt x="2351569" y="1942984"/>
                </a:lnTo>
                <a:lnTo>
                  <a:pt x="0" y="19429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Freeform 25"/>
          <p:cNvSpPr/>
          <p:nvPr/>
        </p:nvSpPr>
        <p:spPr>
          <a:xfrm>
            <a:off x="15200605" y="1327741"/>
            <a:ext cx="1397692" cy="2159355"/>
          </a:xfrm>
          <a:custGeom>
            <a:avLst/>
            <a:gdLst/>
            <a:ahLst/>
            <a:cxnLst/>
            <a:rect l="l" t="t" r="r" b="b"/>
            <a:pathLst>
              <a:path w="1397692" h="2159355">
                <a:moveTo>
                  <a:pt x="0" y="0"/>
                </a:moveTo>
                <a:lnTo>
                  <a:pt x="1397692" y="0"/>
                </a:lnTo>
                <a:lnTo>
                  <a:pt x="1397692" y="2159355"/>
                </a:lnTo>
                <a:lnTo>
                  <a:pt x="0" y="2159355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6" name="TextBox 26"/>
          <p:cNvSpPr txBox="1"/>
          <p:nvPr/>
        </p:nvSpPr>
        <p:spPr>
          <a:xfrm>
            <a:off x="748509" y="7770215"/>
            <a:ext cx="6142077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Analiza Funkcjonowania Bibliotek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Projekt dofinansowany ze środków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Ministerstwa Kultury i Dziedzictwa Narodowego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48509" y="5203826"/>
            <a:ext cx="9439790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0885C"/>
                </a:solidFill>
                <a:latin typeface="Quicksand"/>
                <a:ea typeface="Quicksand"/>
                <a:cs typeface="Quicksand"/>
                <a:sym typeface="Quicksand"/>
              </a:rPr>
              <a:t>Edyta Strzelczyk</a:t>
            </a: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0885C"/>
                </a:solidFill>
                <a:latin typeface="Quicksand"/>
                <a:ea typeface="Quicksand"/>
                <a:cs typeface="Quicksand"/>
                <a:sym typeface="Quicksand"/>
              </a:rPr>
              <a:t>Biblioteka Gówna </a:t>
            </a:r>
          </a:p>
          <a:p>
            <a:pPr algn="l">
              <a:lnSpc>
                <a:spcPts val="3240"/>
              </a:lnSpc>
              <a:spcBef>
                <a:spcPct val="0"/>
              </a:spcBef>
            </a:pPr>
            <a:r>
              <a:rPr lang="en-US" sz="2700">
                <a:solidFill>
                  <a:srgbClr val="F0885C"/>
                </a:solidFill>
                <a:latin typeface="Quicksand"/>
                <a:ea typeface="Quicksand"/>
                <a:cs typeface="Quicksand"/>
                <a:sym typeface="Quicksand"/>
              </a:rPr>
              <a:t>Politechniki Warszawskiej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48509" y="599603"/>
            <a:ext cx="10548243" cy="390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55"/>
              </a:lnSpc>
              <a:spcBef>
                <a:spcPct val="0"/>
              </a:spcBef>
            </a:pPr>
            <a:r>
              <a:rPr lang="en-US" sz="5966" b="1" u="none" strike="noStrike">
                <a:solidFill>
                  <a:srgbClr val="F0885C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Badamy, by działać lepiej - wskaźnik satysfakcji użytkowników w projekcie AFB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27505500"/>
              </p:ext>
            </p:extLst>
          </p:nvPr>
        </p:nvGraphicFramePr>
        <p:xfrm>
          <a:off x="1322394" y="2415954"/>
          <a:ext cx="10678430" cy="7179735"/>
        </p:xfrm>
        <a:graphic>
          <a:graphicData uri="http://schemas.openxmlformats.org/drawingml/2006/table">
            <a:tbl>
              <a:tblPr/>
              <a:tblGrid>
                <a:gridCol w="13328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455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24316">
                <a:tc>
                  <a:txBody>
                    <a:bodyPr/>
                    <a:lstStyle/>
                    <a:p>
                      <a:pPr algn="l">
                        <a:lnSpc>
                          <a:spcPts val="22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3"/>
                        </a:lnSpc>
                        <a:defRPr/>
                      </a:pPr>
                      <a:r>
                        <a:rPr lang="en-US" sz="2899" b="1" spc="258">
                          <a:solidFill>
                            <a:srgbClr val="F0885C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Projektowanie badań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9078">
                <a:tc>
                  <a:txBody>
                    <a:bodyPr/>
                    <a:lstStyle/>
                    <a:p>
                      <a:pPr algn="l">
                        <a:lnSpc>
                          <a:spcPts val="22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9"/>
                        </a:lnSpc>
                        <a:defRPr/>
                      </a:pPr>
                      <a:r>
                        <a:rPr lang="en-US" sz="2899" b="1" spc="258">
                          <a:solidFill>
                            <a:srgbClr val="F0885C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Przygotowanie ankiet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6697">
                <a:tc>
                  <a:txBody>
                    <a:bodyPr/>
                    <a:lstStyle/>
                    <a:p>
                      <a:pPr algn="l">
                        <a:lnSpc>
                          <a:spcPts val="22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3"/>
                        </a:lnSpc>
                        <a:defRPr/>
                      </a:pPr>
                      <a:r>
                        <a:rPr lang="en-US" sz="2899" b="1" spc="258">
                          <a:solidFill>
                            <a:srgbClr val="F0885C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Populacja i dobór próby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26697">
                <a:tc>
                  <a:txBody>
                    <a:bodyPr/>
                    <a:lstStyle/>
                    <a:p>
                      <a:pPr algn="l">
                        <a:lnSpc>
                          <a:spcPts val="22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3"/>
                        </a:lnSpc>
                        <a:defRPr/>
                      </a:pPr>
                      <a:r>
                        <a:rPr lang="en-US" sz="2899" b="1" spc="258">
                          <a:solidFill>
                            <a:srgbClr val="F0885C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Zbieranie danych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26697">
                <a:tc>
                  <a:txBody>
                    <a:bodyPr/>
                    <a:lstStyle/>
                    <a:p>
                      <a:pPr algn="l">
                        <a:lnSpc>
                          <a:spcPts val="22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3"/>
                        </a:lnSpc>
                        <a:defRPr/>
                      </a:pPr>
                      <a:r>
                        <a:rPr lang="en-US" sz="2899" b="1" spc="258">
                          <a:solidFill>
                            <a:srgbClr val="F0885C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Przetwarzanie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26697">
                <a:tc>
                  <a:txBody>
                    <a:bodyPr/>
                    <a:lstStyle/>
                    <a:p>
                      <a:pPr algn="l">
                        <a:lnSpc>
                          <a:spcPts val="22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3"/>
                        </a:lnSpc>
                        <a:defRPr/>
                      </a:pPr>
                      <a:r>
                        <a:rPr lang="en-US" sz="2899" b="1" spc="258">
                          <a:solidFill>
                            <a:srgbClr val="F0885C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Analiza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19553">
                <a:tc>
                  <a:txBody>
                    <a:bodyPr/>
                    <a:lstStyle/>
                    <a:p>
                      <a:pPr algn="l">
                        <a:lnSpc>
                          <a:spcPts val="227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3"/>
                        </a:lnSpc>
                        <a:defRPr/>
                      </a:pPr>
                      <a:r>
                        <a:rPr lang="en-US" sz="2899" b="1" spc="258" dirty="0" err="1">
                          <a:solidFill>
                            <a:srgbClr val="F0885C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Raport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1577157" y="2697250"/>
            <a:ext cx="533577" cy="51955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221"/>
              </a:lnSpc>
            </a:pPr>
            <a:r>
              <a:rPr lang="en-US" sz="2199" b="1" dirty="0">
                <a:solidFill>
                  <a:srgbClr val="01395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4023054" y="0"/>
            <a:ext cx="4255523" cy="10325100"/>
            <a:chOff x="0" y="0"/>
            <a:chExt cx="1120796" cy="270933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0796" cy="2709333"/>
            </a:xfrm>
            <a:custGeom>
              <a:avLst/>
              <a:gdLst/>
              <a:ahLst/>
              <a:cxnLst/>
              <a:rect l="l" t="t" r="r" b="b"/>
              <a:pathLst>
                <a:path w="1120796" h="2709333">
                  <a:moveTo>
                    <a:pt x="0" y="0"/>
                  </a:moveTo>
                  <a:lnTo>
                    <a:pt x="1120796" y="0"/>
                  </a:lnTo>
                  <a:lnTo>
                    <a:pt x="11207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B79A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8100"/>
              <a:ext cx="1120796" cy="2671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5400000">
            <a:off x="14114479" y="3220014"/>
            <a:ext cx="1962543" cy="1576576"/>
          </a:xfrm>
          <a:custGeom>
            <a:avLst/>
            <a:gdLst/>
            <a:ahLst/>
            <a:cxnLst/>
            <a:rect l="l" t="t" r="r" b="b"/>
            <a:pathLst>
              <a:path w="1962543" h="1576576">
                <a:moveTo>
                  <a:pt x="0" y="0"/>
                </a:moveTo>
                <a:lnTo>
                  <a:pt x="1962542" y="0"/>
                </a:lnTo>
                <a:lnTo>
                  <a:pt x="1962542" y="1576576"/>
                </a:lnTo>
                <a:lnTo>
                  <a:pt x="0" y="157657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9" name="Group 19"/>
          <p:cNvGrpSpPr/>
          <p:nvPr/>
        </p:nvGrpSpPr>
        <p:grpSpPr>
          <a:xfrm>
            <a:off x="16201701" y="5070618"/>
            <a:ext cx="1557290" cy="155729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039842" y="3278356"/>
            <a:ext cx="1557290" cy="1557290"/>
            <a:chOff x="0" y="0"/>
            <a:chExt cx="410150" cy="41015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10150" cy="410150"/>
            </a:xfrm>
            <a:custGeom>
              <a:avLst/>
              <a:gdLst/>
              <a:ahLst/>
              <a:cxnLst/>
              <a:rect l="l" t="t" r="r" b="b"/>
              <a:pathLst>
                <a:path w="410150" h="410150">
                  <a:moveTo>
                    <a:pt x="0" y="0"/>
                  </a:moveTo>
                  <a:lnTo>
                    <a:pt x="410150" y="0"/>
                  </a:lnTo>
                  <a:lnTo>
                    <a:pt x="410150" y="410150"/>
                  </a:lnTo>
                  <a:lnTo>
                    <a:pt x="0" y="410150"/>
                  </a:lnTo>
                  <a:close/>
                </a:path>
              </a:pathLst>
            </a:custGeom>
            <a:solidFill>
              <a:srgbClr val="01395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38100"/>
              <a:ext cx="410150" cy="372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6450125" y="3585623"/>
            <a:ext cx="847275" cy="1078707"/>
          </a:xfrm>
          <a:custGeom>
            <a:avLst/>
            <a:gdLst/>
            <a:ahLst/>
            <a:cxnLst/>
            <a:rect l="l" t="t" r="r" b="b"/>
            <a:pathLst>
              <a:path w="847275" h="1078707">
                <a:moveTo>
                  <a:pt x="0" y="0"/>
                </a:moveTo>
                <a:lnTo>
                  <a:pt x="847275" y="0"/>
                </a:lnTo>
                <a:lnTo>
                  <a:pt x="847275" y="1078706"/>
                </a:lnTo>
                <a:lnTo>
                  <a:pt x="0" y="10787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5" name="Freeform 35"/>
          <p:cNvSpPr/>
          <p:nvPr/>
        </p:nvSpPr>
        <p:spPr>
          <a:xfrm>
            <a:off x="14715454" y="5329545"/>
            <a:ext cx="1048082" cy="1245022"/>
          </a:xfrm>
          <a:custGeom>
            <a:avLst/>
            <a:gdLst/>
            <a:ahLst/>
            <a:cxnLst/>
            <a:rect l="l" t="t" r="r" b="b"/>
            <a:pathLst>
              <a:path w="1048082" h="1245022">
                <a:moveTo>
                  <a:pt x="0" y="0"/>
                </a:moveTo>
                <a:lnTo>
                  <a:pt x="1048082" y="0"/>
                </a:lnTo>
                <a:lnTo>
                  <a:pt x="1048082" y="1245022"/>
                </a:lnTo>
                <a:lnTo>
                  <a:pt x="0" y="12450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9" name="TextBox 39"/>
          <p:cNvSpPr txBox="1"/>
          <p:nvPr/>
        </p:nvSpPr>
        <p:spPr>
          <a:xfrm>
            <a:off x="1364992" y="714663"/>
            <a:ext cx="8115300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80"/>
              </a:lnSpc>
            </a:pPr>
            <a:r>
              <a:rPr lang="en-US" sz="7400" b="1">
                <a:solidFill>
                  <a:srgbClr val="F0885C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Etapy badań</a:t>
            </a:r>
          </a:p>
        </p:txBody>
      </p:sp>
      <p:sp>
        <p:nvSpPr>
          <p:cNvPr id="43" name="Owal 42">
            <a:extLst>
              <a:ext uri="{FF2B5EF4-FFF2-40B4-BE49-F238E27FC236}">
                <a16:creationId xmlns:a16="http://schemas.microsoft.com/office/drawing/2014/main" xmlns="" id="{179D4294-B8FE-8ECC-D2EF-5017480784F9}"/>
              </a:ext>
            </a:extLst>
          </p:cNvPr>
          <p:cNvSpPr/>
          <p:nvPr/>
        </p:nvSpPr>
        <p:spPr>
          <a:xfrm>
            <a:off x="1636205" y="2566840"/>
            <a:ext cx="729292" cy="727453"/>
          </a:xfrm>
          <a:prstGeom prst="ellipse">
            <a:avLst/>
          </a:prstGeom>
          <a:solidFill>
            <a:srgbClr val="F0885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4" name="Owal 43">
            <a:extLst>
              <a:ext uri="{FF2B5EF4-FFF2-40B4-BE49-F238E27FC236}">
                <a16:creationId xmlns:a16="http://schemas.microsoft.com/office/drawing/2014/main" xmlns="" id="{CF778B60-8403-ACA0-4E60-F11168F53B19}"/>
              </a:ext>
            </a:extLst>
          </p:cNvPr>
          <p:cNvSpPr/>
          <p:nvPr/>
        </p:nvSpPr>
        <p:spPr>
          <a:xfrm>
            <a:off x="1611624" y="3601064"/>
            <a:ext cx="729292" cy="727453"/>
          </a:xfrm>
          <a:prstGeom prst="ellipse">
            <a:avLst/>
          </a:prstGeom>
          <a:solidFill>
            <a:srgbClr val="F0885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5" name="Owal 44">
            <a:extLst>
              <a:ext uri="{FF2B5EF4-FFF2-40B4-BE49-F238E27FC236}">
                <a16:creationId xmlns:a16="http://schemas.microsoft.com/office/drawing/2014/main" xmlns="" id="{CEC01D4C-FD2C-B874-0F13-49D18736F11E}"/>
              </a:ext>
            </a:extLst>
          </p:cNvPr>
          <p:cNvSpPr/>
          <p:nvPr/>
        </p:nvSpPr>
        <p:spPr>
          <a:xfrm>
            <a:off x="1636205" y="4664330"/>
            <a:ext cx="729292" cy="727453"/>
          </a:xfrm>
          <a:prstGeom prst="ellipse">
            <a:avLst/>
          </a:prstGeom>
          <a:solidFill>
            <a:srgbClr val="F0885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6" name="Owal 45">
            <a:extLst>
              <a:ext uri="{FF2B5EF4-FFF2-40B4-BE49-F238E27FC236}">
                <a16:creationId xmlns:a16="http://schemas.microsoft.com/office/drawing/2014/main" xmlns="" id="{F6371973-6D7A-260D-E01B-92491E7614F6}"/>
              </a:ext>
            </a:extLst>
          </p:cNvPr>
          <p:cNvSpPr/>
          <p:nvPr/>
        </p:nvSpPr>
        <p:spPr>
          <a:xfrm>
            <a:off x="1636205" y="5639547"/>
            <a:ext cx="729292" cy="727453"/>
          </a:xfrm>
          <a:prstGeom prst="ellipse">
            <a:avLst/>
          </a:prstGeom>
          <a:solidFill>
            <a:srgbClr val="F0885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7" name="Owal 46">
            <a:extLst>
              <a:ext uri="{FF2B5EF4-FFF2-40B4-BE49-F238E27FC236}">
                <a16:creationId xmlns:a16="http://schemas.microsoft.com/office/drawing/2014/main" xmlns="" id="{0073D512-2DFC-76B2-57E1-BA4414B12913}"/>
              </a:ext>
            </a:extLst>
          </p:cNvPr>
          <p:cNvSpPr/>
          <p:nvPr/>
        </p:nvSpPr>
        <p:spPr>
          <a:xfrm>
            <a:off x="1636205" y="6720654"/>
            <a:ext cx="729292" cy="727453"/>
          </a:xfrm>
          <a:prstGeom prst="ellipse">
            <a:avLst/>
          </a:prstGeom>
          <a:solidFill>
            <a:srgbClr val="F0885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8" name="Owal 47">
            <a:extLst>
              <a:ext uri="{FF2B5EF4-FFF2-40B4-BE49-F238E27FC236}">
                <a16:creationId xmlns:a16="http://schemas.microsoft.com/office/drawing/2014/main" xmlns="" id="{2C56116A-6730-2D24-9D50-F53ED9A0725D}"/>
              </a:ext>
            </a:extLst>
          </p:cNvPr>
          <p:cNvSpPr/>
          <p:nvPr/>
        </p:nvSpPr>
        <p:spPr>
          <a:xfrm>
            <a:off x="1656266" y="7745294"/>
            <a:ext cx="729292" cy="727453"/>
          </a:xfrm>
          <a:prstGeom prst="ellipse">
            <a:avLst/>
          </a:prstGeom>
          <a:solidFill>
            <a:srgbClr val="F0885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9" name="Owal 48">
            <a:extLst>
              <a:ext uri="{FF2B5EF4-FFF2-40B4-BE49-F238E27FC236}">
                <a16:creationId xmlns:a16="http://schemas.microsoft.com/office/drawing/2014/main" xmlns="" id="{CCF1ED1D-FA85-A56E-D93D-43F8D28EEF6F}"/>
              </a:ext>
            </a:extLst>
          </p:cNvPr>
          <p:cNvSpPr/>
          <p:nvPr/>
        </p:nvSpPr>
        <p:spPr>
          <a:xfrm>
            <a:off x="1665688" y="8769114"/>
            <a:ext cx="729292" cy="727453"/>
          </a:xfrm>
          <a:prstGeom prst="ellipse">
            <a:avLst/>
          </a:prstGeom>
          <a:solidFill>
            <a:srgbClr val="F0885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" name="Freeform 37"/>
          <p:cNvSpPr/>
          <p:nvPr/>
        </p:nvSpPr>
        <p:spPr>
          <a:xfrm>
            <a:off x="15241953" y="412149"/>
            <a:ext cx="1742137" cy="2240691"/>
          </a:xfrm>
          <a:custGeom>
            <a:avLst/>
            <a:gdLst/>
            <a:ahLst/>
            <a:cxnLst/>
            <a:rect l="l" t="t" r="r" b="b"/>
            <a:pathLst>
              <a:path w="1742137" h="2240691">
                <a:moveTo>
                  <a:pt x="0" y="0"/>
                </a:moveTo>
                <a:lnTo>
                  <a:pt x="1742137" y="0"/>
                </a:lnTo>
                <a:lnTo>
                  <a:pt x="1742137" y="2240690"/>
                </a:lnTo>
                <a:lnTo>
                  <a:pt x="0" y="22406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36"/>
          <p:cNvSpPr/>
          <p:nvPr/>
        </p:nvSpPr>
        <p:spPr>
          <a:xfrm>
            <a:off x="14398190" y="7060414"/>
            <a:ext cx="3283304" cy="2097211"/>
          </a:xfrm>
          <a:custGeom>
            <a:avLst/>
            <a:gdLst/>
            <a:ahLst/>
            <a:cxnLst/>
            <a:rect l="l" t="t" r="r" b="b"/>
            <a:pathLst>
              <a:path w="3283304" h="2097211">
                <a:moveTo>
                  <a:pt x="0" y="0"/>
                </a:moveTo>
                <a:lnTo>
                  <a:pt x="3283304" y="0"/>
                </a:lnTo>
                <a:lnTo>
                  <a:pt x="3283304" y="2097210"/>
                </a:lnTo>
                <a:lnTo>
                  <a:pt x="0" y="209721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88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85626" y="2213982"/>
            <a:ext cx="4678303" cy="1171227"/>
            <a:chOff x="0" y="0"/>
            <a:chExt cx="6237738" cy="1561636"/>
          </a:xfrm>
        </p:grpSpPr>
        <p:grpSp>
          <p:nvGrpSpPr>
            <p:cNvPr id="3" name="Group 3"/>
            <p:cNvGrpSpPr/>
            <p:nvPr/>
          </p:nvGrpSpPr>
          <p:grpSpPr>
            <a:xfrm>
              <a:off x="4676102" y="0"/>
              <a:ext cx="1561636" cy="1561636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85289" y="111986"/>
                    </a:lnTo>
                    <a:lnTo>
                      <a:pt x="609600" y="54447"/>
                    </a:lnTo>
                    <a:lnTo>
                      <a:pt x="621927" y="190873"/>
                    </a:lnTo>
                    <a:lnTo>
                      <a:pt x="758353" y="203200"/>
                    </a:lnTo>
                    <a:lnTo>
                      <a:pt x="700814" y="327511"/>
                    </a:lnTo>
                    <a:lnTo>
                      <a:pt x="812800" y="406400"/>
                    </a:lnTo>
                    <a:lnTo>
                      <a:pt x="700814" y="485289"/>
                    </a:lnTo>
                    <a:lnTo>
                      <a:pt x="758353" y="609600"/>
                    </a:lnTo>
                    <a:lnTo>
                      <a:pt x="621927" y="621927"/>
                    </a:lnTo>
                    <a:lnTo>
                      <a:pt x="609600" y="758353"/>
                    </a:lnTo>
                    <a:lnTo>
                      <a:pt x="485289" y="700814"/>
                    </a:lnTo>
                    <a:lnTo>
                      <a:pt x="406400" y="812800"/>
                    </a:lnTo>
                    <a:lnTo>
                      <a:pt x="327511" y="700814"/>
                    </a:lnTo>
                    <a:lnTo>
                      <a:pt x="203200" y="758353"/>
                    </a:lnTo>
                    <a:lnTo>
                      <a:pt x="190873" y="621927"/>
                    </a:lnTo>
                    <a:lnTo>
                      <a:pt x="54447" y="609600"/>
                    </a:lnTo>
                    <a:lnTo>
                      <a:pt x="111986" y="485289"/>
                    </a:lnTo>
                    <a:lnTo>
                      <a:pt x="0" y="406400"/>
                    </a:lnTo>
                    <a:lnTo>
                      <a:pt x="111986" y="327511"/>
                    </a:lnTo>
                    <a:lnTo>
                      <a:pt x="54447" y="203200"/>
                    </a:lnTo>
                    <a:lnTo>
                      <a:pt x="190873" y="190873"/>
                    </a:lnTo>
                    <a:lnTo>
                      <a:pt x="203200" y="54447"/>
                    </a:lnTo>
                    <a:lnTo>
                      <a:pt x="327511" y="111986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B79A8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127000" y="165100"/>
                <a:ext cx="558800" cy="520700"/>
              </a:xfrm>
              <a:prstGeom prst="rect">
                <a:avLst/>
              </a:prstGeom>
            </p:spPr>
            <p:txBody>
              <a:bodyPr lIns="37715" tIns="37715" rIns="37715" bIns="37715" rtlCol="0" anchor="ctr"/>
              <a:lstStyle/>
              <a:p>
                <a:pPr algn="ctr">
                  <a:lnSpc>
                    <a:spcPts val="2185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487393" y="0"/>
              <a:ext cx="1268829" cy="1561636"/>
              <a:chOff x="0" y="0"/>
              <a:chExt cx="6604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604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8128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13950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165100"/>
                <a:ext cx="660400" cy="647700"/>
              </a:xfrm>
              <a:prstGeom prst="rect">
                <a:avLst/>
              </a:prstGeom>
            </p:spPr>
            <p:txBody>
              <a:bodyPr lIns="37715" tIns="37715" rIns="37715" bIns="37715" rtlCol="0" anchor="ctr"/>
              <a:lstStyle/>
              <a:p>
                <a:pPr algn="ctr">
                  <a:lnSpc>
                    <a:spcPts val="2185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0" y="0"/>
              <a:ext cx="1567514" cy="1561636"/>
            </a:xfrm>
            <a:custGeom>
              <a:avLst/>
              <a:gdLst/>
              <a:ahLst/>
              <a:cxnLst/>
              <a:rect l="l" t="t" r="r" b="b"/>
              <a:pathLst>
                <a:path w="1567514" h="1561636">
                  <a:moveTo>
                    <a:pt x="0" y="0"/>
                  </a:moveTo>
                  <a:lnTo>
                    <a:pt x="1567514" y="0"/>
                  </a:lnTo>
                  <a:lnTo>
                    <a:pt x="1567514" y="1561636"/>
                  </a:lnTo>
                  <a:lnTo>
                    <a:pt x="0" y="1561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Freeform 10"/>
          <p:cNvSpPr/>
          <p:nvPr/>
        </p:nvSpPr>
        <p:spPr>
          <a:xfrm rot="-10664301">
            <a:off x="6633744" y="6853452"/>
            <a:ext cx="5020513" cy="3313538"/>
          </a:xfrm>
          <a:custGeom>
            <a:avLst/>
            <a:gdLst/>
            <a:ahLst/>
            <a:cxnLst/>
            <a:rect l="l" t="t" r="r" b="b"/>
            <a:pathLst>
              <a:path w="5020513" h="3313538">
                <a:moveTo>
                  <a:pt x="0" y="0"/>
                </a:moveTo>
                <a:lnTo>
                  <a:pt x="5020512" y="0"/>
                </a:lnTo>
                <a:lnTo>
                  <a:pt x="5020512" y="3313539"/>
                </a:lnTo>
                <a:lnTo>
                  <a:pt x="0" y="3313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637086" y="3880509"/>
            <a:ext cx="1619666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0"/>
              </a:lnSpc>
            </a:pPr>
            <a:r>
              <a:rPr lang="en-US" sz="5700" b="1">
                <a:solidFill>
                  <a:srgbClr val="26263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Zapraszamy na stronę projektu AFB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77440" y="5698746"/>
            <a:ext cx="5471759" cy="749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u="sng" dirty="0">
                <a:solidFill>
                  <a:srgbClr val="262635"/>
                </a:solidFill>
                <a:latin typeface="Arimo"/>
                <a:ea typeface="Arimo"/>
                <a:cs typeface="Arimo"/>
                <a:sym typeface="Arimo"/>
                <a:hlinkClick r:id="rId6" tooltip="https://afb.sbp.pl"/>
              </a:rPr>
              <a:t>https://afb.sbp.pl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946379" y="4270290"/>
            <a:ext cx="1216133" cy="2498188"/>
          </a:xfrm>
          <a:custGeom>
            <a:avLst/>
            <a:gdLst/>
            <a:ahLst/>
            <a:cxnLst/>
            <a:rect l="l" t="t" r="r" b="b"/>
            <a:pathLst>
              <a:path w="1216133" h="2498188">
                <a:moveTo>
                  <a:pt x="0" y="0"/>
                </a:moveTo>
                <a:lnTo>
                  <a:pt x="1216133" y="0"/>
                </a:lnTo>
                <a:lnTo>
                  <a:pt x="1216133" y="2498188"/>
                </a:lnTo>
                <a:lnTo>
                  <a:pt x="0" y="249818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-5400000">
            <a:off x="417701" y="5024903"/>
            <a:ext cx="2205094" cy="2205094"/>
          </a:xfrm>
          <a:custGeom>
            <a:avLst/>
            <a:gdLst/>
            <a:ahLst/>
            <a:cxnLst/>
            <a:rect l="l" t="t" r="r" b="b"/>
            <a:pathLst>
              <a:path w="2205094" h="2205094">
                <a:moveTo>
                  <a:pt x="0" y="0"/>
                </a:moveTo>
                <a:lnTo>
                  <a:pt x="2205094" y="0"/>
                </a:lnTo>
                <a:lnTo>
                  <a:pt x="2205094" y="2205094"/>
                </a:lnTo>
                <a:lnTo>
                  <a:pt x="0" y="22050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>
            <a:off x="1554445" y="7229997"/>
            <a:ext cx="0" cy="560258"/>
          </a:xfrm>
          <a:prstGeom prst="line">
            <a:avLst/>
          </a:prstGeom>
          <a:ln w="57150" cap="rnd">
            <a:solidFill>
              <a:srgbClr val="3B79A8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5400000" flipH="1" flipV="1">
            <a:off x="3413846" y="5486423"/>
            <a:ext cx="1216133" cy="2498188"/>
          </a:xfrm>
          <a:custGeom>
            <a:avLst/>
            <a:gdLst/>
            <a:ahLst/>
            <a:cxnLst/>
            <a:rect l="l" t="t" r="r" b="b"/>
            <a:pathLst>
              <a:path w="1216133" h="2498188">
                <a:moveTo>
                  <a:pt x="1216133" y="2498188"/>
                </a:moveTo>
                <a:lnTo>
                  <a:pt x="0" y="2498188"/>
                </a:lnTo>
                <a:lnTo>
                  <a:pt x="0" y="0"/>
                </a:lnTo>
                <a:lnTo>
                  <a:pt x="1216133" y="0"/>
                </a:lnTo>
                <a:lnTo>
                  <a:pt x="1216133" y="2498188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0542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-5400000">
            <a:off x="2919366" y="5024903"/>
            <a:ext cx="2205094" cy="2205094"/>
          </a:xfrm>
          <a:custGeom>
            <a:avLst/>
            <a:gdLst/>
            <a:ahLst/>
            <a:cxnLst/>
            <a:rect l="l" t="t" r="r" b="b"/>
            <a:pathLst>
              <a:path w="2205094" h="2205094">
                <a:moveTo>
                  <a:pt x="0" y="0"/>
                </a:moveTo>
                <a:lnTo>
                  <a:pt x="2205094" y="0"/>
                </a:lnTo>
                <a:lnTo>
                  <a:pt x="2205094" y="2205094"/>
                </a:lnTo>
                <a:lnTo>
                  <a:pt x="0" y="220509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7" name="AutoShape 7"/>
          <p:cNvSpPr/>
          <p:nvPr/>
        </p:nvSpPr>
        <p:spPr>
          <a:xfrm flipH="1" flipV="1">
            <a:off x="3985174" y="4464433"/>
            <a:ext cx="3853" cy="560244"/>
          </a:xfrm>
          <a:prstGeom prst="line">
            <a:avLst/>
          </a:prstGeom>
          <a:ln w="57150" cap="rnd">
            <a:solidFill>
              <a:srgbClr val="F0885C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-5400000">
            <a:off x="5876524" y="4270395"/>
            <a:ext cx="1216133" cy="2498188"/>
          </a:xfrm>
          <a:custGeom>
            <a:avLst/>
            <a:gdLst/>
            <a:ahLst/>
            <a:cxnLst/>
            <a:rect l="l" t="t" r="r" b="b"/>
            <a:pathLst>
              <a:path w="1216133" h="2498188">
                <a:moveTo>
                  <a:pt x="0" y="0"/>
                </a:moveTo>
                <a:lnTo>
                  <a:pt x="1216134" y="0"/>
                </a:lnTo>
                <a:lnTo>
                  <a:pt x="1216134" y="2498189"/>
                </a:lnTo>
                <a:lnTo>
                  <a:pt x="0" y="249818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-5400000">
            <a:off x="5347847" y="5025009"/>
            <a:ext cx="2205094" cy="2205094"/>
          </a:xfrm>
          <a:custGeom>
            <a:avLst/>
            <a:gdLst/>
            <a:ahLst/>
            <a:cxnLst/>
            <a:rect l="l" t="t" r="r" b="b"/>
            <a:pathLst>
              <a:path w="2205094" h="2205094">
                <a:moveTo>
                  <a:pt x="0" y="0"/>
                </a:moveTo>
                <a:lnTo>
                  <a:pt x="2205093" y="0"/>
                </a:lnTo>
                <a:lnTo>
                  <a:pt x="2205093" y="2205094"/>
                </a:lnTo>
                <a:lnTo>
                  <a:pt x="0" y="220509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0" name="AutoShape 10"/>
          <p:cNvSpPr/>
          <p:nvPr/>
        </p:nvSpPr>
        <p:spPr>
          <a:xfrm>
            <a:off x="6484591" y="7230103"/>
            <a:ext cx="0" cy="560258"/>
          </a:xfrm>
          <a:prstGeom prst="line">
            <a:avLst/>
          </a:prstGeom>
          <a:ln w="57150" cap="rnd">
            <a:solidFill>
              <a:srgbClr val="5F6062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-5400000" flipH="1" flipV="1">
            <a:off x="8343992" y="5486528"/>
            <a:ext cx="1216133" cy="2498188"/>
          </a:xfrm>
          <a:custGeom>
            <a:avLst/>
            <a:gdLst/>
            <a:ahLst/>
            <a:cxnLst/>
            <a:rect l="l" t="t" r="r" b="b"/>
            <a:pathLst>
              <a:path w="1216133" h="2498188">
                <a:moveTo>
                  <a:pt x="1216133" y="2498189"/>
                </a:moveTo>
                <a:lnTo>
                  <a:pt x="0" y="2498189"/>
                </a:lnTo>
                <a:lnTo>
                  <a:pt x="0" y="0"/>
                </a:lnTo>
                <a:lnTo>
                  <a:pt x="1216133" y="0"/>
                </a:lnTo>
                <a:lnTo>
                  <a:pt x="1216133" y="2498189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 rot="-5400000">
            <a:off x="7849511" y="5025009"/>
            <a:ext cx="2205094" cy="2205094"/>
          </a:xfrm>
          <a:custGeom>
            <a:avLst/>
            <a:gdLst/>
            <a:ahLst/>
            <a:cxnLst/>
            <a:rect l="l" t="t" r="r" b="b"/>
            <a:pathLst>
              <a:path w="2205094" h="2205094">
                <a:moveTo>
                  <a:pt x="0" y="0"/>
                </a:moveTo>
                <a:lnTo>
                  <a:pt x="2205094" y="0"/>
                </a:lnTo>
                <a:lnTo>
                  <a:pt x="2205094" y="2205094"/>
                </a:lnTo>
                <a:lnTo>
                  <a:pt x="0" y="220509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3" name="AutoShape 13"/>
          <p:cNvSpPr/>
          <p:nvPr/>
        </p:nvSpPr>
        <p:spPr>
          <a:xfrm flipH="1" flipV="1">
            <a:off x="8915320" y="4464538"/>
            <a:ext cx="3853" cy="560244"/>
          </a:xfrm>
          <a:prstGeom prst="line">
            <a:avLst/>
          </a:prstGeom>
          <a:ln w="57150" cap="rnd">
            <a:solidFill>
              <a:srgbClr val="37C9EF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 rot="-5400000">
            <a:off x="10810734" y="4270395"/>
            <a:ext cx="1216133" cy="2498188"/>
          </a:xfrm>
          <a:custGeom>
            <a:avLst/>
            <a:gdLst/>
            <a:ahLst/>
            <a:cxnLst/>
            <a:rect l="l" t="t" r="r" b="b"/>
            <a:pathLst>
              <a:path w="1216133" h="2498188">
                <a:moveTo>
                  <a:pt x="0" y="0"/>
                </a:moveTo>
                <a:lnTo>
                  <a:pt x="1216133" y="0"/>
                </a:lnTo>
                <a:lnTo>
                  <a:pt x="1216133" y="2498189"/>
                </a:lnTo>
                <a:lnTo>
                  <a:pt x="0" y="249818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 rot="-5400000">
            <a:off x="10282057" y="5025009"/>
            <a:ext cx="2205094" cy="2205094"/>
          </a:xfrm>
          <a:custGeom>
            <a:avLst/>
            <a:gdLst/>
            <a:ahLst/>
            <a:cxnLst/>
            <a:rect l="l" t="t" r="r" b="b"/>
            <a:pathLst>
              <a:path w="2205094" h="2205094">
                <a:moveTo>
                  <a:pt x="0" y="0"/>
                </a:moveTo>
                <a:lnTo>
                  <a:pt x="2205093" y="0"/>
                </a:lnTo>
                <a:lnTo>
                  <a:pt x="2205093" y="2205094"/>
                </a:lnTo>
                <a:lnTo>
                  <a:pt x="0" y="220509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6" name="AutoShape 16"/>
          <p:cNvSpPr/>
          <p:nvPr/>
        </p:nvSpPr>
        <p:spPr>
          <a:xfrm>
            <a:off x="11418801" y="7230103"/>
            <a:ext cx="0" cy="560258"/>
          </a:xfrm>
          <a:prstGeom prst="line">
            <a:avLst/>
          </a:prstGeom>
          <a:ln w="57150" cap="rnd">
            <a:solidFill>
              <a:srgbClr val="3B79A8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 rot="-5400000" flipH="1" flipV="1">
            <a:off x="13271774" y="5486423"/>
            <a:ext cx="1216133" cy="2498188"/>
          </a:xfrm>
          <a:custGeom>
            <a:avLst/>
            <a:gdLst/>
            <a:ahLst/>
            <a:cxnLst/>
            <a:rect l="l" t="t" r="r" b="b"/>
            <a:pathLst>
              <a:path w="1216133" h="2498188">
                <a:moveTo>
                  <a:pt x="1216133" y="2498188"/>
                </a:moveTo>
                <a:lnTo>
                  <a:pt x="0" y="2498188"/>
                </a:lnTo>
                <a:lnTo>
                  <a:pt x="0" y="0"/>
                </a:lnTo>
                <a:lnTo>
                  <a:pt x="1216133" y="0"/>
                </a:lnTo>
                <a:lnTo>
                  <a:pt x="1216133" y="2498188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 rot="-5400000">
            <a:off x="12777293" y="5024903"/>
            <a:ext cx="2205094" cy="2205094"/>
          </a:xfrm>
          <a:custGeom>
            <a:avLst/>
            <a:gdLst/>
            <a:ahLst/>
            <a:cxnLst/>
            <a:rect l="l" t="t" r="r" b="b"/>
            <a:pathLst>
              <a:path w="2205094" h="2205094">
                <a:moveTo>
                  <a:pt x="0" y="0"/>
                </a:moveTo>
                <a:lnTo>
                  <a:pt x="2205094" y="0"/>
                </a:lnTo>
                <a:lnTo>
                  <a:pt x="2205094" y="2205094"/>
                </a:lnTo>
                <a:lnTo>
                  <a:pt x="0" y="220509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9" name="AutoShape 19"/>
          <p:cNvSpPr/>
          <p:nvPr/>
        </p:nvSpPr>
        <p:spPr>
          <a:xfrm flipH="1" flipV="1">
            <a:off x="13843102" y="4464433"/>
            <a:ext cx="3853" cy="560244"/>
          </a:xfrm>
          <a:prstGeom prst="line">
            <a:avLst/>
          </a:prstGeom>
          <a:ln w="57150" cap="rnd">
            <a:solidFill>
              <a:srgbClr val="0F1633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5986654" y="5618590"/>
            <a:ext cx="913967" cy="1163616"/>
          </a:xfrm>
          <a:custGeom>
            <a:avLst/>
            <a:gdLst/>
            <a:ahLst/>
            <a:cxnLst/>
            <a:rect l="l" t="t" r="r" b="b"/>
            <a:pathLst>
              <a:path w="913967" h="1163616">
                <a:moveTo>
                  <a:pt x="0" y="0"/>
                </a:moveTo>
                <a:lnTo>
                  <a:pt x="913967" y="0"/>
                </a:lnTo>
                <a:lnTo>
                  <a:pt x="913967" y="1163616"/>
                </a:lnTo>
                <a:lnTo>
                  <a:pt x="0" y="116361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 rot="-5400000">
            <a:off x="15740815" y="4270395"/>
            <a:ext cx="1216133" cy="2498188"/>
          </a:xfrm>
          <a:custGeom>
            <a:avLst/>
            <a:gdLst/>
            <a:ahLst/>
            <a:cxnLst/>
            <a:rect l="l" t="t" r="r" b="b"/>
            <a:pathLst>
              <a:path w="1216133" h="2498188">
                <a:moveTo>
                  <a:pt x="0" y="0"/>
                </a:moveTo>
                <a:lnTo>
                  <a:pt x="1216133" y="0"/>
                </a:lnTo>
                <a:lnTo>
                  <a:pt x="1216133" y="2498189"/>
                </a:lnTo>
                <a:lnTo>
                  <a:pt x="0" y="2498189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 rot="-5400000">
            <a:off x="15212137" y="5025009"/>
            <a:ext cx="2205094" cy="2205094"/>
          </a:xfrm>
          <a:custGeom>
            <a:avLst/>
            <a:gdLst/>
            <a:ahLst/>
            <a:cxnLst/>
            <a:rect l="l" t="t" r="r" b="b"/>
            <a:pathLst>
              <a:path w="2205094" h="2205094">
                <a:moveTo>
                  <a:pt x="0" y="0"/>
                </a:moveTo>
                <a:lnTo>
                  <a:pt x="2205094" y="0"/>
                </a:lnTo>
                <a:lnTo>
                  <a:pt x="2205094" y="2205094"/>
                </a:lnTo>
                <a:lnTo>
                  <a:pt x="0" y="220509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23" name="AutoShape 23"/>
          <p:cNvSpPr/>
          <p:nvPr/>
        </p:nvSpPr>
        <p:spPr>
          <a:xfrm>
            <a:off x="16348881" y="7230103"/>
            <a:ext cx="0" cy="560258"/>
          </a:xfrm>
          <a:prstGeom prst="line">
            <a:avLst/>
          </a:prstGeom>
          <a:ln w="57150" cap="rnd">
            <a:solidFill>
              <a:srgbClr val="FF8379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pl-PL"/>
          </a:p>
        </p:txBody>
      </p:sp>
      <p:sp>
        <p:nvSpPr>
          <p:cNvPr id="24" name="Freeform 24"/>
          <p:cNvSpPr/>
          <p:nvPr/>
        </p:nvSpPr>
        <p:spPr>
          <a:xfrm>
            <a:off x="3467528" y="5571901"/>
            <a:ext cx="1039146" cy="1026156"/>
          </a:xfrm>
          <a:custGeom>
            <a:avLst/>
            <a:gdLst/>
            <a:ahLst/>
            <a:cxnLst/>
            <a:rect l="l" t="t" r="r" b="b"/>
            <a:pathLst>
              <a:path w="1039146" h="1026156">
                <a:moveTo>
                  <a:pt x="0" y="0"/>
                </a:moveTo>
                <a:lnTo>
                  <a:pt x="1039146" y="0"/>
                </a:lnTo>
                <a:lnTo>
                  <a:pt x="1039146" y="1026156"/>
                </a:lnTo>
                <a:lnTo>
                  <a:pt x="0" y="102615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25" name="Freeform 25"/>
          <p:cNvSpPr/>
          <p:nvPr/>
        </p:nvSpPr>
        <p:spPr>
          <a:xfrm>
            <a:off x="10882495" y="5618590"/>
            <a:ext cx="1072611" cy="1074565"/>
          </a:xfrm>
          <a:custGeom>
            <a:avLst/>
            <a:gdLst/>
            <a:ahLst/>
            <a:cxnLst/>
            <a:rect l="l" t="t" r="r" b="b"/>
            <a:pathLst>
              <a:path w="1072611" h="1074565">
                <a:moveTo>
                  <a:pt x="0" y="0"/>
                </a:moveTo>
                <a:lnTo>
                  <a:pt x="1072612" y="0"/>
                </a:lnTo>
                <a:lnTo>
                  <a:pt x="1072612" y="1074565"/>
                </a:lnTo>
                <a:lnTo>
                  <a:pt x="0" y="1074565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print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26" name="Freeform 26"/>
          <p:cNvSpPr/>
          <p:nvPr/>
        </p:nvSpPr>
        <p:spPr>
          <a:xfrm>
            <a:off x="15741853" y="5532555"/>
            <a:ext cx="1155358" cy="1153257"/>
          </a:xfrm>
          <a:custGeom>
            <a:avLst/>
            <a:gdLst/>
            <a:ahLst/>
            <a:cxnLst/>
            <a:rect l="l" t="t" r="r" b="b"/>
            <a:pathLst>
              <a:path w="1155358" h="1153257">
                <a:moveTo>
                  <a:pt x="0" y="0"/>
                </a:moveTo>
                <a:lnTo>
                  <a:pt x="1155357" y="0"/>
                </a:lnTo>
                <a:lnTo>
                  <a:pt x="1155357" y="1153257"/>
                </a:lnTo>
                <a:lnTo>
                  <a:pt x="0" y="1153257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27" name="Freeform 27"/>
          <p:cNvSpPr/>
          <p:nvPr/>
        </p:nvSpPr>
        <p:spPr>
          <a:xfrm>
            <a:off x="13342038" y="5514452"/>
            <a:ext cx="1083606" cy="1083606"/>
          </a:xfrm>
          <a:custGeom>
            <a:avLst/>
            <a:gdLst/>
            <a:ahLst/>
            <a:cxnLst/>
            <a:rect l="l" t="t" r="r" b="b"/>
            <a:pathLst>
              <a:path w="1083606" h="1083606">
                <a:moveTo>
                  <a:pt x="0" y="0"/>
                </a:moveTo>
                <a:lnTo>
                  <a:pt x="1083606" y="0"/>
                </a:lnTo>
                <a:lnTo>
                  <a:pt x="1083606" y="1083605"/>
                </a:lnTo>
                <a:lnTo>
                  <a:pt x="0" y="1083605"/>
                </a:lnTo>
                <a:lnTo>
                  <a:pt x="0" y="0"/>
                </a:lnTo>
                <a:close/>
              </a:path>
            </a:pathLst>
          </a:custGeom>
          <a:blipFill>
            <a:blip r:embed="rId26" cstate="print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28" name="Group 28"/>
          <p:cNvGrpSpPr/>
          <p:nvPr/>
        </p:nvGrpSpPr>
        <p:grpSpPr>
          <a:xfrm>
            <a:off x="2803540" y="1394741"/>
            <a:ext cx="13046322" cy="1089040"/>
            <a:chOff x="0" y="0"/>
            <a:chExt cx="3436068" cy="28682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436069" cy="286825"/>
            </a:xfrm>
            <a:custGeom>
              <a:avLst/>
              <a:gdLst/>
              <a:ahLst/>
              <a:cxnLst/>
              <a:rect l="l" t="t" r="r" b="b"/>
              <a:pathLst>
                <a:path w="3436069" h="286825">
                  <a:moveTo>
                    <a:pt x="0" y="0"/>
                  </a:moveTo>
                  <a:lnTo>
                    <a:pt x="3436069" y="0"/>
                  </a:lnTo>
                  <a:lnTo>
                    <a:pt x="3436069" y="286825"/>
                  </a:lnTo>
                  <a:lnTo>
                    <a:pt x="0" y="286825"/>
                  </a:ln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38100"/>
              <a:ext cx="3436068" cy="248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7"/>
                </a:lnSpc>
              </a:pPr>
              <a:r>
                <a:rPr lang="en-US" sz="2799" b="1">
                  <a:solidFill>
                    <a:srgbClr val="203162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na stronie www, dostępne, darmowe, gotowe do użycia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064205" y="5618590"/>
            <a:ext cx="875649" cy="1070238"/>
          </a:xfrm>
          <a:custGeom>
            <a:avLst/>
            <a:gdLst/>
            <a:ahLst/>
            <a:cxnLst/>
            <a:rect l="l" t="t" r="r" b="b"/>
            <a:pathLst>
              <a:path w="875649" h="1070238">
                <a:moveTo>
                  <a:pt x="0" y="0"/>
                </a:moveTo>
                <a:lnTo>
                  <a:pt x="875650" y="0"/>
                </a:lnTo>
                <a:lnTo>
                  <a:pt x="875650" y="1070238"/>
                </a:lnTo>
                <a:lnTo>
                  <a:pt x="0" y="107023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2" name="Freeform 32"/>
          <p:cNvSpPr/>
          <p:nvPr/>
        </p:nvSpPr>
        <p:spPr>
          <a:xfrm>
            <a:off x="8417942" y="5600294"/>
            <a:ext cx="1054523" cy="1054523"/>
          </a:xfrm>
          <a:custGeom>
            <a:avLst/>
            <a:gdLst/>
            <a:ahLst/>
            <a:cxnLst/>
            <a:rect l="l" t="t" r="r" b="b"/>
            <a:pathLst>
              <a:path w="1054523" h="1054523">
                <a:moveTo>
                  <a:pt x="0" y="0"/>
                </a:moveTo>
                <a:lnTo>
                  <a:pt x="1054523" y="0"/>
                </a:lnTo>
                <a:lnTo>
                  <a:pt x="1054523" y="1054523"/>
                </a:lnTo>
                <a:lnTo>
                  <a:pt x="0" y="1054523"/>
                </a:lnTo>
                <a:lnTo>
                  <a:pt x="0" y="0"/>
                </a:lnTo>
                <a:close/>
              </a:path>
            </a:pathLst>
          </a:custGeom>
          <a:blipFill>
            <a:blip r:embed="rId30" cstate="print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3" name="TextBox 33"/>
          <p:cNvSpPr txBox="1"/>
          <p:nvPr/>
        </p:nvSpPr>
        <p:spPr>
          <a:xfrm>
            <a:off x="3650353" y="166426"/>
            <a:ext cx="11294937" cy="86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73"/>
              </a:lnSpc>
            </a:pPr>
            <a:r>
              <a:rPr lang="en-US" sz="5052" b="1" spc="30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Materiały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20712" y="7879080"/>
            <a:ext cx="2467467" cy="514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94"/>
              </a:lnSpc>
              <a:spcBef>
                <a:spcPct val="0"/>
              </a:spcBef>
            </a:pPr>
            <a:r>
              <a:rPr lang="en-US" sz="3198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Ankiety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772818" y="3688098"/>
            <a:ext cx="2467467" cy="494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3092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Poradnik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127748" y="7857414"/>
            <a:ext cx="2860863" cy="1343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57"/>
              </a:lnSpc>
              <a:spcBef>
                <a:spcPct val="0"/>
              </a:spcBef>
            </a:pPr>
            <a:r>
              <a:rPr lang="en-US" sz="2778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Arkusz do wyznaczania wielkości próby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424548" y="3255307"/>
            <a:ext cx="2745158" cy="89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48"/>
              </a:lnSpc>
              <a:spcBef>
                <a:spcPct val="0"/>
              </a:spcBef>
            </a:pPr>
            <a:r>
              <a:rPr lang="en-US" sz="2772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Arkusz do analizy danych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985853" y="7857414"/>
            <a:ext cx="2791440" cy="1343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65"/>
              </a:lnSpc>
              <a:spcBef>
                <a:spcPct val="0"/>
              </a:spcBef>
            </a:pPr>
            <a:r>
              <a:rPr lang="en-US" sz="2785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Arkusz do analizy dynamiki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479161" y="3255307"/>
            <a:ext cx="2467467" cy="96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29"/>
              </a:lnSpc>
              <a:spcBef>
                <a:spcPct val="0"/>
              </a:spcBef>
            </a:pPr>
            <a:r>
              <a:rPr lang="en-US" sz="2992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Raport z badań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5168068" y="7880643"/>
            <a:ext cx="2814581" cy="895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65"/>
              </a:lnSpc>
              <a:spcBef>
                <a:spcPct val="0"/>
              </a:spcBef>
            </a:pPr>
            <a:r>
              <a:rPr lang="en-US" sz="2785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Filmy instruktażowe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007842" y="-1797460"/>
            <a:ext cx="13881919" cy="138819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79A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9144000" y="35413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9144000" y="5318072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8618101" y="7094753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12" name="Group 12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2094993" y="503735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TextBox 25"/>
          <p:cNvSpPr txBox="1"/>
          <p:nvPr/>
        </p:nvSpPr>
        <p:spPr>
          <a:xfrm>
            <a:off x="560309" y="2165161"/>
            <a:ext cx="6033363" cy="1633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53"/>
              </a:lnSpc>
              <a:spcBef>
                <a:spcPct val="0"/>
              </a:spcBef>
            </a:pPr>
            <a:r>
              <a:rPr lang="en-US" sz="4680" b="1">
                <a:solidFill>
                  <a:srgbClr val="FDFDF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Kwestionariusz ankiety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568256" y="2174253"/>
            <a:ext cx="5768345" cy="531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5"/>
              </a:lnSpc>
            </a:pPr>
            <a:r>
              <a:rPr lang="en-US" sz="3082" u="none" strike="noStrike" spc="-6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papierowy / elektroniczny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763159" y="2022153"/>
            <a:ext cx="1134140" cy="820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Quicksand"/>
                <a:ea typeface="Quicksand"/>
                <a:cs typeface="Quicksand"/>
                <a:sym typeface="Quicksand"/>
              </a:rPr>
              <a:t>01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006406" y="3962783"/>
            <a:ext cx="6808498" cy="959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5"/>
              </a:lnSpc>
            </a:pPr>
            <a:r>
              <a:rPr lang="en-US" sz="3082" spc="-6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jednakowy dla wszystkich bibliotek</a:t>
            </a:r>
          </a:p>
          <a:p>
            <a:pPr algn="l">
              <a:lnSpc>
                <a:spcPts val="3335"/>
              </a:lnSpc>
            </a:pPr>
            <a:r>
              <a:rPr lang="en-US" sz="2382" spc="-47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(różne statusy)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289058" y="3795553"/>
            <a:ext cx="1134140" cy="820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Quicksand"/>
                <a:ea typeface="Quicksand"/>
                <a:cs typeface="Quicksand"/>
                <a:sym typeface="Quicksand"/>
              </a:rPr>
              <a:t>02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002766" y="5412390"/>
            <a:ext cx="7285234" cy="1074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5"/>
              </a:lnSpc>
            </a:pPr>
            <a:r>
              <a:rPr lang="en-US" sz="3082" spc="-6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część bazowa: wprowadzenie, pytania badawcze, metryczka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289058" y="5572234"/>
            <a:ext cx="1134140" cy="820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Quicksand"/>
                <a:ea typeface="Quicksand"/>
                <a:cs typeface="Quicksand"/>
                <a:sym typeface="Quicksand"/>
              </a:rPr>
              <a:t>03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568256" y="7578607"/>
            <a:ext cx="5768345" cy="531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5"/>
              </a:lnSpc>
            </a:pPr>
            <a:r>
              <a:rPr lang="en-US" sz="3082" spc="-6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modyfikowalny (częściowo)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763159" y="7348915"/>
            <a:ext cx="1134140" cy="820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Quicksand"/>
                <a:ea typeface="Quicksand"/>
                <a:cs typeface="Quicksand"/>
                <a:sym typeface="Quicksand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25789" y="350252"/>
            <a:ext cx="6182832" cy="618283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0885C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612938" y="3441668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3362645" y="413784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4"/>
                </a:lnTo>
                <a:lnTo>
                  <a:pt x="0" y="5964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3362645" y="482946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4614112" y="3441668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3060423" y="2264353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4363818" y="413784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4"/>
                </a:lnTo>
                <a:lnTo>
                  <a:pt x="0" y="5964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3060423" y="2960532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4363818" y="482946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12810130" y="3652151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4"/>
                </a:lnTo>
                <a:lnTo>
                  <a:pt x="0" y="5964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5615285" y="3441668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14061597" y="2264353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5364992" y="413784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4"/>
                </a:lnTo>
                <a:lnTo>
                  <a:pt x="0" y="5964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4061597" y="2960532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5364992" y="482946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13811304" y="3652151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4"/>
                </a:lnTo>
                <a:lnTo>
                  <a:pt x="0" y="5964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4113525" y="3441668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2559837" y="2264353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>
            <a:off x="3863231" y="413784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4"/>
                </a:lnTo>
                <a:lnTo>
                  <a:pt x="0" y="5964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Freeform 23"/>
          <p:cNvSpPr/>
          <p:nvPr/>
        </p:nvSpPr>
        <p:spPr>
          <a:xfrm>
            <a:off x="3863231" y="482946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Freeform 24"/>
          <p:cNvSpPr/>
          <p:nvPr/>
        </p:nvSpPr>
        <p:spPr>
          <a:xfrm>
            <a:off x="5114698" y="3441668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Freeform 25"/>
          <p:cNvSpPr/>
          <p:nvPr/>
        </p:nvSpPr>
        <p:spPr>
          <a:xfrm>
            <a:off x="13561010" y="2264353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6" name="Freeform 26"/>
          <p:cNvSpPr/>
          <p:nvPr/>
        </p:nvSpPr>
        <p:spPr>
          <a:xfrm>
            <a:off x="4864405" y="413784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4"/>
                </a:lnTo>
                <a:lnTo>
                  <a:pt x="0" y="5964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7" name="Freeform 27"/>
          <p:cNvSpPr/>
          <p:nvPr/>
        </p:nvSpPr>
        <p:spPr>
          <a:xfrm>
            <a:off x="13561010" y="2960532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8" name="Freeform 28"/>
          <p:cNvSpPr/>
          <p:nvPr/>
        </p:nvSpPr>
        <p:spPr>
          <a:xfrm>
            <a:off x="4864405" y="482946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9" name="Freeform 29"/>
          <p:cNvSpPr/>
          <p:nvPr/>
        </p:nvSpPr>
        <p:spPr>
          <a:xfrm>
            <a:off x="13310717" y="3652151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4"/>
                </a:lnTo>
                <a:lnTo>
                  <a:pt x="0" y="5964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0" name="Freeform 30"/>
          <p:cNvSpPr/>
          <p:nvPr/>
        </p:nvSpPr>
        <p:spPr>
          <a:xfrm>
            <a:off x="6115872" y="3441668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1" name="Freeform 31"/>
          <p:cNvSpPr/>
          <p:nvPr/>
        </p:nvSpPr>
        <p:spPr>
          <a:xfrm>
            <a:off x="14562184" y="2264353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2" name="Freeform 32"/>
          <p:cNvSpPr/>
          <p:nvPr/>
        </p:nvSpPr>
        <p:spPr>
          <a:xfrm>
            <a:off x="5865579" y="413784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4"/>
                </a:lnTo>
                <a:lnTo>
                  <a:pt x="0" y="5964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3" name="Freeform 33"/>
          <p:cNvSpPr/>
          <p:nvPr/>
        </p:nvSpPr>
        <p:spPr>
          <a:xfrm>
            <a:off x="5865579" y="482946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4" name="Freeform 34"/>
          <p:cNvSpPr/>
          <p:nvPr/>
        </p:nvSpPr>
        <p:spPr>
          <a:xfrm>
            <a:off x="14311890" y="3652151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4"/>
                </a:lnTo>
                <a:lnTo>
                  <a:pt x="0" y="5964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5" name="Freeform 35"/>
          <p:cNvSpPr/>
          <p:nvPr/>
        </p:nvSpPr>
        <p:spPr>
          <a:xfrm>
            <a:off x="6366165" y="413784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4"/>
                </a:lnTo>
                <a:lnTo>
                  <a:pt x="0" y="5964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6" name="Freeform 36"/>
          <p:cNvSpPr/>
          <p:nvPr/>
        </p:nvSpPr>
        <p:spPr>
          <a:xfrm>
            <a:off x="6366165" y="482946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7" name="Freeform 37"/>
          <p:cNvSpPr/>
          <p:nvPr/>
        </p:nvSpPr>
        <p:spPr>
          <a:xfrm>
            <a:off x="3612938" y="1269968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8" name="Freeform 38"/>
          <p:cNvSpPr/>
          <p:nvPr/>
        </p:nvSpPr>
        <p:spPr>
          <a:xfrm>
            <a:off x="3362645" y="196614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4"/>
                </a:lnTo>
                <a:lnTo>
                  <a:pt x="0" y="5964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9" name="Freeform 39"/>
          <p:cNvSpPr/>
          <p:nvPr/>
        </p:nvSpPr>
        <p:spPr>
          <a:xfrm>
            <a:off x="3362645" y="265776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0" name="Freeform 40"/>
          <p:cNvSpPr/>
          <p:nvPr/>
        </p:nvSpPr>
        <p:spPr>
          <a:xfrm>
            <a:off x="4614112" y="1269968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1" name="Freeform 41"/>
          <p:cNvSpPr/>
          <p:nvPr/>
        </p:nvSpPr>
        <p:spPr>
          <a:xfrm>
            <a:off x="4363818" y="196614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4"/>
                </a:lnTo>
                <a:lnTo>
                  <a:pt x="0" y="5964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2" name="Freeform 42"/>
          <p:cNvSpPr/>
          <p:nvPr/>
        </p:nvSpPr>
        <p:spPr>
          <a:xfrm>
            <a:off x="4363818" y="265776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3" name="Freeform 43"/>
          <p:cNvSpPr/>
          <p:nvPr/>
        </p:nvSpPr>
        <p:spPr>
          <a:xfrm>
            <a:off x="5615285" y="1269968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4" name="Freeform 44"/>
          <p:cNvSpPr/>
          <p:nvPr/>
        </p:nvSpPr>
        <p:spPr>
          <a:xfrm>
            <a:off x="5364992" y="196614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4"/>
                </a:lnTo>
                <a:lnTo>
                  <a:pt x="0" y="5964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5" name="Freeform 45"/>
          <p:cNvSpPr/>
          <p:nvPr/>
        </p:nvSpPr>
        <p:spPr>
          <a:xfrm>
            <a:off x="5364992" y="265776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6" name="Freeform 46"/>
          <p:cNvSpPr/>
          <p:nvPr/>
        </p:nvSpPr>
        <p:spPr>
          <a:xfrm>
            <a:off x="4113525" y="1269968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7" name="Freeform 47"/>
          <p:cNvSpPr/>
          <p:nvPr/>
        </p:nvSpPr>
        <p:spPr>
          <a:xfrm>
            <a:off x="3863231" y="196614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4"/>
                </a:lnTo>
                <a:lnTo>
                  <a:pt x="0" y="5964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8" name="Freeform 48"/>
          <p:cNvSpPr/>
          <p:nvPr/>
        </p:nvSpPr>
        <p:spPr>
          <a:xfrm>
            <a:off x="3863231" y="265776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9" name="Freeform 49"/>
          <p:cNvSpPr/>
          <p:nvPr/>
        </p:nvSpPr>
        <p:spPr>
          <a:xfrm>
            <a:off x="5114698" y="1269968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0" name="Freeform 50"/>
          <p:cNvSpPr/>
          <p:nvPr/>
        </p:nvSpPr>
        <p:spPr>
          <a:xfrm>
            <a:off x="4864405" y="196614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4"/>
                </a:lnTo>
                <a:lnTo>
                  <a:pt x="0" y="5964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1" name="Freeform 51"/>
          <p:cNvSpPr/>
          <p:nvPr/>
        </p:nvSpPr>
        <p:spPr>
          <a:xfrm>
            <a:off x="4864405" y="265776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2" name="Freeform 52"/>
          <p:cNvSpPr/>
          <p:nvPr/>
        </p:nvSpPr>
        <p:spPr>
          <a:xfrm>
            <a:off x="6115872" y="1269968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3" name="Freeform 53"/>
          <p:cNvSpPr/>
          <p:nvPr/>
        </p:nvSpPr>
        <p:spPr>
          <a:xfrm>
            <a:off x="5865579" y="196614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4"/>
                </a:lnTo>
                <a:lnTo>
                  <a:pt x="0" y="5964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4" name="Freeform 54"/>
          <p:cNvSpPr/>
          <p:nvPr/>
        </p:nvSpPr>
        <p:spPr>
          <a:xfrm>
            <a:off x="5865579" y="265776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5" name="Freeform 55"/>
          <p:cNvSpPr/>
          <p:nvPr/>
        </p:nvSpPr>
        <p:spPr>
          <a:xfrm>
            <a:off x="6366165" y="196614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4"/>
                </a:lnTo>
                <a:lnTo>
                  <a:pt x="0" y="5964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6" name="Freeform 56"/>
          <p:cNvSpPr/>
          <p:nvPr/>
        </p:nvSpPr>
        <p:spPr>
          <a:xfrm>
            <a:off x="6366165" y="2657766"/>
            <a:ext cx="403093" cy="596413"/>
          </a:xfrm>
          <a:custGeom>
            <a:avLst/>
            <a:gdLst/>
            <a:ahLst/>
            <a:cxnLst/>
            <a:rect l="l" t="t" r="r" b="b"/>
            <a:pathLst>
              <a:path w="403093" h="596413">
                <a:moveTo>
                  <a:pt x="0" y="0"/>
                </a:moveTo>
                <a:lnTo>
                  <a:pt x="403093" y="0"/>
                </a:lnTo>
                <a:lnTo>
                  <a:pt x="403093" y="596413"/>
                </a:lnTo>
                <a:lnTo>
                  <a:pt x="0" y="596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7" name="Group 57"/>
          <p:cNvGrpSpPr/>
          <p:nvPr/>
        </p:nvGrpSpPr>
        <p:grpSpPr>
          <a:xfrm>
            <a:off x="11942599" y="1434221"/>
            <a:ext cx="3639916" cy="3639916"/>
            <a:chOff x="0" y="0"/>
            <a:chExt cx="812800" cy="8128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0885C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2015380" y="6916984"/>
            <a:ext cx="5698050" cy="945527"/>
            <a:chOff x="0" y="0"/>
            <a:chExt cx="1500721" cy="249028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500721" cy="249028"/>
            </a:xfrm>
            <a:custGeom>
              <a:avLst/>
              <a:gdLst/>
              <a:ahLst/>
              <a:cxnLst/>
              <a:rect l="l" t="t" r="r" b="b"/>
              <a:pathLst>
                <a:path w="1500721" h="249028">
                  <a:moveTo>
                    <a:pt x="124514" y="0"/>
                  </a:moveTo>
                  <a:lnTo>
                    <a:pt x="1376207" y="0"/>
                  </a:lnTo>
                  <a:cubicBezTo>
                    <a:pt x="1409230" y="0"/>
                    <a:pt x="1440901" y="13118"/>
                    <a:pt x="1464252" y="36469"/>
                  </a:cubicBezTo>
                  <a:cubicBezTo>
                    <a:pt x="1487603" y="59820"/>
                    <a:pt x="1500721" y="91491"/>
                    <a:pt x="1500721" y="124514"/>
                  </a:cubicBezTo>
                  <a:lnTo>
                    <a:pt x="1500721" y="124514"/>
                  </a:lnTo>
                  <a:cubicBezTo>
                    <a:pt x="1500721" y="193281"/>
                    <a:pt x="1444974" y="249028"/>
                    <a:pt x="1376207" y="249028"/>
                  </a:cubicBezTo>
                  <a:lnTo>
                    <a:pt x="124514" y="249028"/>
                  </a:lnTo>
                  <a:cubicBezTo>
                    <a:pt x="55747" y="249028"/>
                    <a:pt x="0" y="193281"/>
                    <a:pt x="0" y="124514"/>
                  </a:cubicBezTo>
                  <a:lnTo>
                    <a:pt x="0" y="124514"/>
                  </a:lnTo>
                  <a:cubicBezTo>
                    <a:pt x="0" y="55747"/>
                    <a:pt x="55747" y="0"/>
                    <a:pt x="124514" y="0"/>
                  </a:cubicBezTo>
                  <a:close/>
                </a:path>
              </a:pathLst>
            </a:custGeom>
            <a:solidFill>
              <a:srgbClr val="3B79A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57150"/>
              <a:ext cx="1500721" cy="191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4"/>
                </a:lnSpc>
              </a:pPr>
              <a:r>
                <a:rPr lang="en-US" sz="3400" b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Populacja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799922" y="7906490"/>
            <a:ext cx="6027579" cy="1936017"/>
            <a:chOff x="-1025" y="-66647"/>
            <a:chExt cx="1587510" cy="509897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1586485" cy="405122"/>
            </a:xfrm>
            <a:custGeom>
              <a:avLst/>
              <a:gdLst/>
              <a:ahLst/>
              <a:cxnLst/>
              <a:rect l="l" t="t" r="r" b="b"/>
              <a:pathLst>
                <a:path w="1586485" h="405122">
                  <a:moveTo>
                    <a:pt x="128525" y="0"/>
                  </a:moveTo>
                  <a:lnTo>
                    <a:pt x="1457961" y="0"/>
                  </a:lnTo>
                  <a:cubicBezTo>
                    <a:pt x="1492048" y="0"/>
                    <a:pt x="1524738" y="13541"/>
                    <a:pt x="1548841" y="37644"/>
                  </a:cubicBezTo>
                  <a:cubicBezTo>
                    <a:pt x="1572944" y="61747"/>
                    <a:pt x="1586485" y="94438"/>
                    <a:pt x="1586485" y="128525"/>
                  </a:cubicBezTo>
                  <a:lnTo>
                    <a:pt x="1586485" y="276598"/>
                  </a:lnTo>
                  <a:cubicBezTo>
                    <a:pt x="1586485" y="310685"/>
                    <a:pt x="1572944" y="343375"/>
                    <a:pt x="1548841" y="367478"/>
                  </a:cubicBezTo>
                  <a:cubicBezTo>
                    <a:pt x="1524738" y="391581"/>
                    <a:pt x="1492048" y="405122"/>
                    <a:pt x="1457961" y="405122"/>
                  </a:cubicBezTo>
                  <a:lnTo>
                    <a:pt x="128525" y="405122"/>
                  </a:lnTo>
                  <a:cubicBezTo>
                    <a:pt x="94438" y="405122"/>
                    <a:pt x="61747" y="391581"/>
                    <a:pt x="37644" y="367478"/>
                  </a:cubicBezTo>
                  <a:cubicBezTo>
                    <a:pt x="13541" y="343375"/>
                    <a:pt x="0" y="310685"/>
                    <a:pt x="0" y="276598"/>
                  </a:cubicBezTo>
                  <a:lnTo>
                    <a:pt x="0" y="128525"/>
                  </a:lnTo>
                  <a:cubicBezTo>
                    <a:pt x="0" y="94438"/>
                    <a:pt x="13541" y="61747"/>
                    <a:pt x="37644" y="37644"/>
                  </a:cubicBezTo>
                  <a:cubicBezTo>
                    <a:pt x="61747" y="13541"/>
                    <a:pt x="94438" y="0"/>
                    <a:pt x="128525" y="0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-1025" y="-66647"/>
              <a:ext cx="1586485" cy="5098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96590" lvl="1" indent="-248295" algn="l">
                <a:lnSpc>
                  <a:spcPts val="3841"/>
                </a:lnSpc>
                <a:buFont typeface="Arial"/>
                <a:buChar char="•"/>
              </a:pPr>
              <a:r>
                <a:rPr lang="en-US" sz="23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zarejestrowani</a:t>
              </a:r>
              <a:r>
                <a:rPr lang="en-US" sz="2300" b="1" dirty="0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/ </a:t>
              </a:r>
              <a:r>
                <a:rPr lang="en-US" sz="23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niezarejestrowani</a:t>
              </a:r>
              <a:endParaRPr lang="en-US" sz="2300" b="1" dirty="0">
                <a:solidFill>
                  <a:srgbClr val="013950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marL="496590" lvl="1" indent="-248295" algn="l">
                <a:lnSpc>
                  <a:spcPts val="3841"/>
                </a:lnSpc>
                <a:buFont typeface="Arial"/>
                <a:buChar char="•"/>
              </a:pPr>
              <a:r>
                <a:rPr lang="en-US" sz="23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odwiedzający</a:t>
              </a:r>
              <a:r>
                <a:rPr lang="en-US" sz="2300" b="1" dirty="0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</a:t>
              </a:r>
              <a:r>
                <a:rPr lang="en-US" sz="23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fizycznie</a:t>
              </a:r>
              <a:r>
                <a:rPr lang="en-US" sz="2300" b="1" dirty="0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/ </a:t>
              </a:r>
              <a:r>
                <a:rPr lang="en-US" sz="23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wirtualnie</a:t>
              </a:r>
              <a:endParaRPr lang="en-US" sz="2300" b="1" dirty="0">
                <a:solidFill>
                  <a:srgbClr val="013950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marL="496590" lvl="1" indent="-248295" algn="l">
                <a:lnSpc>
                  <a:spcPts val="3841"/>
                </a:lnSpc>
                <a:buFont typeface="Arial"/>
                <a:buChar char="•"/>
              </a:pPr>
              <a:r>
                <a:rPr lang="en-US" sz="23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uczestnicy</a:t>
              </a:r>
              <a:r>
                <a:rPr lang="en-US" sz="2300" b="1" dirty="0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</a:t>
              </a:r>
              <a:r>
                <a:rPr lang="en-US" sz="23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imprez</a:t>
              </a:r>
              <a:r>
                <a:rPr lang="en-US" sz="2300" b="1" dirty="0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, </a:t>
              </a:r>
              <a:r>
                <a:rPr lang="en-US" sz="23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szkoleń</a:t>
              </a:r>
              <a:endParaRPr lang="en-US" sz="2300" b="1" dirty="0">
                <a:solidFill>
                  <a:srgbClr val="013950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1163825" y="5864712"/>
            <a:ext cx="5698050" cy="945527"/>
            <a:chOff x="0" y="0"/>
            <a:chExt cx="1500721" cy="249028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1500721" cy="249028"/>
            </a:xfrm>
            <a:custGeom>
              <a:avLst/>
              <a:gdLst/>
              <a:ahLst/>
              <a:cxnLst/>
              <a:rect l="l" t="t" r="r" b="b"/>
              <a:pathLst>
                <a:path w="1500721" h="249028">
                  <a:moveTo>
                    <a:pt x="124514" y="0"/>
                  </a:moveTo>
                  <a:lnTo>
                    <a:pt x="1376207" y="0"/>
                  </a:lnTo>
                  <a:cubicBezTo>
                    <a:pt x="1409230" y="0"/>
                    <a:pt x="1440901" y="13118"/>
                    <a:pt x="1464252" y="36469"/>
                  </a:cubicBezTo>
                  <a:cubicBezTo>
                    <a:pt x="1487603" y="59820"/>
                    <a:pt x="1500721" y="91491"/>
                    <a:pt x="1500721" y="124514"/>
                  </a:cubicBezTo>
                  <a:lnTo>
                    <a:pt x="1500721" y="124514"/>
                  </a:lnTo>
                  <a:cubicBezTo>
                    <a:pt x="1500721" y="193281"/>
                    <a:pt x="1444974" y="249028"/>
                    <a:pt x="1376207" y="249028"/>
                  </a:cubicBezTo>
                  <a:lnTo>
                    <a:pt x="124514" y="249028"/>
                  </a:lnTo>
                  <a:cubicBezTo>
                    <a:pt x="55747" y="249028"/>
                    <a:pt x="0" y="193281"/>
                    <a:pt x="0" y="124514"/>
                  </a:cubicBezTo>
                  <a:lnTo>
                    <a:pt x="0" y="124514"/>
                  </a:lnTo>
                  <a:cubicBezTo>
                    <a:pt x="0" y="55747"/>
                    <a:pt x="55747" y="0"/>
                    <a:pt x="124514" y="0"/>
                  </a:cubicBezTo>
                  <a:close/>
                </a:path>
              </a:pathLst>
            </a:custGeom>
            <a:solidFill>
              <a:srgbClr val="3B79A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0" y="57150"/>
              <a:ext cx="1500721" cy="191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4"/>
                </a:lnSpc>
              </a:pPr>
              <a:r>
                <a:rPr lang="en-US" sz="3400" b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Próba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0867684" y="6935064"/>
            <a:ext cx="6108262" cy="2421792"/>
            <a:chOff x="-22275" y="-52388"/>
            <a:chExt cx="1608760" cy="637838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1586485" cy="533063"/>
            </a:xfrm>
            <a:custGeom>
              <a:avLst/>
              <a:gdLst/>
              <a:ahLst/>
              <a:cxnLst/>
              <a:rect l="l" t="t" r="r" b="b"/>
              <a:pathLst>
                <a:path w="1586485" h="533063">
                  <a:moveTo>
                    <a:pt x="128525" y="0"/>
                  </a:moveTo>
                  <a:lnTo>
                    <a:pt x="1457961" y="0"/>
                  </a:lnTo>
                  <a:cubicBezTo>
                    <a:pt x="1492048" y="0"/>
                    <a:pt x="1524738" y="13541"/>
                    <a:pt x="1548841" y="37644"/>
                  </a:cubicBezTo>
                  <a:cubicBezTo>
                    <a:pt x="1572944" y="61747"/>
                    <a:pt x="1586485" y="94438"/>
                    <a:pt x="1586485" y="128525"/>
                  </a:cubicBezTo>
                  <a:lnTo>
                    <a:pt x="1586485" y="404538"/>
                  </a:lnTo>
                  <a:cubicBezTo>
                    <a:pt x="1586485" y="438625"/>
                    <a:pt x="1572944" y="471316"/>
                    <a:pt x="1548841" y="495419"/>
                  </a:cubicBezTo>
                  <a:cubicBezTo>
                    <a:pt x="1524738" y="519522"/>
                    <a:pt x="1492048" y="533063"/>
                    <a:pt x="1457961" y="533063"/>
                  </a:cubicBezTo>
                  <a:lnTo>
                    <a:pt x="128525" y="533063"/>
                  </a:lnTo>
                  <a:cubicBezTo>
                    <a:pt x="94438" y="533063"/>
                    <a:pt x="61747" y="519522"/>
                    <a:pt x="37644" y="495419"/>
                  </a:cubicBezTo>
                  <a:cubicBezTo>
                    <a:pt x="13541" y="471316"/>
                    <a:pt x="0" y="438625"/>
                    <a:pt x="0" y="404538"/>
                  </a:cubicBezTo>
                  <a:lnTo>
                    <a:pt x="0" y="128525"/>
                  </a:lnTo>
                  <a:cubicBezTo>
                    <a:pt x="0" y="94438"/>
                    <a:pt x="13541" y="61747"/>
                    <a:pt x="37644" y="37644"/>
                  </a:cubicBezTo>
                  <a:cubicBezTo>
                    <a:pt x="61747" y="13541"/>
                    <a:pt x="94438" y="0"/>
                    <a:pt x="128525" y="0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-22275" y="-52388"/>
              <a:ext cx="1586485" cy="6378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96590" lvl="1" indent="-248295" algn="l">
                <a:lnSpc>
                  <a:spcPts val="3841"/>
                </a:lnSpc>
                <a:buFont typeface="Arial"/>
                <a:buChar char="•"/>
              </a:pPr>
              <a:r>
                <a:rPr lang="en-US" sz="23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kwotowy</a:t>
              </a:r>
              <a:r>
                <a:rPr lang="en-US" sz="2300" b="1" dirty="0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</a:t>
              </a:r>
              <a:r>
                <a:rPr lang="en-US" sz="23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dobór</a:t>
              </a:r>
              <a:r>
                <a:rPr lang="en-US" sz="2300" b="1" dirty="0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</a:t>
              </a:r>
              <a:r>
                <a:rPr lang="en-US" sz="23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próby</a:t>
              </a:r>
              <a:endParaRPr lang="en-US" sz="2300" b="1" dirty="0">
                <a:solidFill>
                  <a:srgbClr val="013950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marL="496590" lvl="1" indent="-248295" algn="l">
                <a:lnSpc>
                  <a:spcPts val="3841"/>
                </a:lnSpc>
                <a:buFont typeface="Arial"/>
                <a:buChar char="•"/>
              </a:pPr>
              <a:r>
                <a:rPr lang="en-US" sz="23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reprezentatywność</a:t>
              </a:r>
              <a:r>
                <a:rPr lang="en-US" sz="2300" b="1" dirty="0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</a:t>
              </a:r>
              <a:r>
                <a:rPr lang="en-US" sz="23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przedmiotowa</a:t>
              </a:r>
              <a:endParaRPr lang="en-US" sz="2300" b="1" dirty="0">
                <a:solidFill>
                  <a:srgbClr val="013950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marL="496590" lvl="1" indent="-248295" algn="l">
                <a:lnSpc>
                  <a:spcPts val="3841"/>
                </a:lnSpc>
                <a:buFont typeface="Arial"/>
                <a:buChar char="•"/>
              </a:pPr>
              <a:r>
                <a:rPr lang="en-US" sz="23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odzwierciedla</a:t>
              </a:r>
              <a:r>
                <a:rPr lang="en-US" sz="2300" b="1" dirty="0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</a:t>
              </a:r>
              <a:r>
                <a:rPr lang="en-US" sz="23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strukturę</a:t>
              </a:r>
              <a:r>
                <a:rPr lang="en-US" sz="2300" b="1" dirty="0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</a:t>
              </a:r>
              <a:r>
                <a:rPr lang="en-US" sz="23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populacji</a:t>
              </a:r>
              <a:r>
                <a:rPr lang="en-US" sz="2300" b="1" dirty="0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</a:t>
              </a:r>
              <a:r>
                <a:rPr lang="en-US" sz="23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wg</a:t>
              </a:r>
              <a:r>
                <a:rPr lang="en-US" sz="2300" b="1" dirty="0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</a:t>
              </a:r>
              <a:r>
                <a:rPr lang="en-US" sz="23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wybranej</a:t>
              </a:r>
              <a:r>
                <a:rPr lang="en-US" sz="2300" b="1" dirty="0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</a:t>
              </a:r>
              <a:r>
                <a:rPr lang="en-US" sz="23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cechy</a:t>
              </a:r>
              <a:endParaRPr lang="en-US" sz="2300" b="1" dirty="0">
                <a:solidFill>
                  <a:srgbClr val="013950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</p:txBody>
        </p:sp>
      </p:grpSp>
      <p:grpSp>
        <p:nvGrpSpPr>
          <p:cNvPr id="72" name="Group 72"/>
          <p:cNvGrpSpPr/>
          <p:nvPr/>
        </p:nvGrpSpPr>
        <p:grpSpPr>
          <a:xfrm rot="553998">
            <a:off x="12455642" y="699385"/>
            <a:ext cx="5475424" cy="1733330"/>
            <a:chOff x="0" y="0"/>
            <a:chExt cx="2246612" cy="7112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2246624" cy="711200"/>
            </a:xfrm>
            <a:custGeom>
              <a:avLst/>
              <a:gdLst/>
              <a:ahLst/>
              <a:cxnLst/>
              <a:rect l="l" t="t" r="r" b="b"/>
              <a:pathLst>
                <a:path w="2246624" h="711200">
                  <a:moveTo>
                    <a:pt x="1939757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1939757" y="551732"/>
                  </a:lnTo>
                  <a:cubicBezTo>
                    <a:pt x="2120175" y="551732"/>
                    <a:pt x="2246612" y="428220"/>
                    <a:pt x="2246612" y="275861"/>
                  </a:cubicBezTo>
                  <a:cubicBezTo>
                    <a:pt x="2246624" y="123512"/>
                    <a:pt x="2120175" y="0"/>
                    <a:pt x="1939757" y="0"/>
                  </a:cubicBezTo>
                  <a:close/>
                </a:path>
              </a:pathLst>
            </a:custGeom>
            <a:solidFill>
              <a:srgbClr val="26263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19050"/>
              <a:ext cx="2246612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0"/>
                </a:lnSpc>
              </a:pPr>
              <a:r>
                <a:rPr lang="en-US" sz="2300" b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Liczebność próby wyznacza się w odniesieniu do wielkości populacji</a:t>
              </a:r>
            </a:p>
          </p:txBody>
        </p:sp>
      </p:grpSp>
      <p:sp>
        <p:nvSpPr>
          <p:cNvPr id="75" name="Freeform 75"/>
          <p:cNvSpPr/>
          <p:nvPr/>
        </p:nvSpPr>
        <p:spPr>
          <a:xfrm rot="-1669518">
            <a:off x="8625265" y="2780638"/>
            <a:ext cx="2800689" cy="1918472"/>
          </a:xfrm>
          <a:custGeom>
            <a:avLst/>
            <a:gdLst/>
            <a:ahLst/>
            <a:cxnLst/>
            <a:rect l="l" t="t" r="r" b="b"/>
            <a:pathLst>
              <a:path w="2800689" h="1918472">
                <a:moveTo>
                  <a:pt x="0" y="0"/>
                </a:moveTo>
                <a:lnTo>
                  <a:pt x="2800689" y="0"/>
                </a:lnTo>
                <a:lnTo>
                  <a:pt x="2800689" y="1918472"/>
                </a:lnTo>
                <a:lnTo>
                  <a:pt x="0" y="19184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97824" y="0"/>
            <a:ext cx="7890176" cy="10264328"/>
            <a:chOff x="0" y="0"/>
            <a:chExt cx="2078071" cy="27033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8071" cy="2703362"/>
            </a:xfrm>
            <a:custGeom>
              <a:avLst/>
              <a:gdLst/>
              <a:ahLst/>
              <a:cxnLst/>
              <a:rect l="l" t="t" r="r" b="b"/>
              <a:pathLst>
                <a:path w="2078071" h="2703362">
                  <a:moveTo>
                    <a:pt x="0" y="0"/>
                  </a:moveTo>
                  <a:lnTo>
                    <a:pt x="2078071" y="0"/>
                  </a:lnTo>
                  <a:lnTo>
                    <a:pt x="2078071" y="2703362"/>
                  </a:lnTo>
                  <a:lnTo>
                    <a:pt x="0" y="2703362"/>
                  </a:lnTo>
                  <a:close/>
                </a:path>
              </a:pathLst>
            </a:custGeom>
            <a:solidFill>
              <a:srgbClr val="01395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2078071" cy="2808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0397824" cy="10287000"/>
            <a:chOff x="0" y="0"/>
            <a:chExt cx="2738522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38522" cy="2709333"/>
            </a:xfrm>
            <a:custGeom>
              <a:avLst/>
              <a:gdLst/>
              <a:ahLst/>
              <a:cxnLst/>
              <a:rect l="l" t="t" r="r" b="b"/>
              <a:pathLst>
                <a:path w="2738522" h="2709333">
                  <a:moveTo>
                    <a:pt x="0" y="0"/>
                  </a:moveTo>
                  <a:lnTo>
                    <a:pt x="2738522" y="0"/>
                  </a:lnTo>
                  <a:lnTo>
                    <a:pt x="273852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B79A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2738522" cy="2814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40716" y="4328373"/>
            <a:ext cx="2503588" cy="2487844"/>
            <a:chOff x="0" y="0"/>
            <a:chExt cx="812800" cy="8076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07689"/>
            </a:xfrm>
            <a:custGeom>
              <a:avLst/>
              <a:gdLst/>
              <a:ahLst/>
              <a:cxnLst/>
              <a:rect l="l" t="t" r="r" b="b"/>
              <a:pathLst>
                <a:path w="812800" h="807689">
                  <a:moveTo>
                    <a:pt x="0" y="0"/>
                  </a:moveTo>
                  <a:lnTo>
                    <a:pt x="812800" y="0"/>
                  </a:lnTo>
                  <a:lnTo>
                    <a:pt x="812800" y="807689"/>
                  </a:lnTo>
                  <a:lnTo>
                    <a:pt x="0" y="807689"/>
                  </a:lnTo>
                  <a:close/>
                </a:path>
              </a:pathLst>
            </a:custGeom>
            <a:solidFill>
              <a:srgbClr val="4FCDC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812800" cy="883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b="1" spc="119">
                  <a:solidFill>
                    <a:srgbClr val="FFFFFF"/>
                  </a:solidFill>
                  <a:latin typeface="Aileron Ultra-Bold"/>
                  <a:ea typeface="Aileron Ultra-Bold"/>
                  <a:cs typeface="Aileron Ultra-Bold"/>
                  <a:sym typeface="Aileron Ultra-Bold"/>
                </a:rPr>
                <a:t>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501779" y="4328373"/>
            <a:ext cx="2503588" cy="2487844"/>
            <a:chOff x="0" y="0"/>
            <a:chExt cx="812800" cy="8076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07689"/>
            </a:xfrm>
            <a:custGeom>
              <a:avLst/>
              <a:gdLst/>
              <a:ahLst/>
              <a:cxnLst/>
              <a:rect l="l" t="t" r="r" b="b"/>
              <a:pathLst>
                <a:path w="812800" h="807689">
                  <a:moveTo>
                    <a:pt x="0" y="0"/>
                  </a:moveTo>
                  <a:lnTo>
                    <a:pt x="812800" y="0"/>
                  </a:lnTo>
                  <a:lnTo>
                    <a:pt x="812800" y="807689"/>
                  </a:lnTo>
                  <a:lnTo>
                    <a:pt x="0" y="807689"/>
                  </a:lnTo>
                  <a:close/>
                </a:path>
              </a:pathLst>
            </a:custGeom>
            <a:solidFill>
              <a:srgbClr val="4FCDC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812800" cy="883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b="1" spc="119">
                  <a:solidFill>
                    <a:srgbClr val="FFFFFF"/>
                  </a:solidFill>
                  <a:latin typeface="Aileron Ultra-Bold"/>
                  <a:ea typeface="Aileron Ultra-Bold"/>
                  <a:cs typeface="Aileron Ultra-Bold"/>
                  <a:sym typeface="Aileron Ultra-Bold"/>
                </a:rPr>
                <a:t>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672707" y="4328373"/>
            <a:ext cx="2503588" cy="2487844"/>
            <a:chOff x="0" y="0"/>
            <a:chExt cx="812800" cy="80768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07689"/>
            </a:xfrm>
            <a:custGeom>
              <a:avLst/>
              <a:gdLst/>
              <a:ahLst/>
              <a:cxnLst/>
              <a:rect l="l" t="t" r="r" b="b"/>
              <a:pathLst>
                <a:path w="812800" h="807689">
                  <a:moveTo>
                    <a:pt x="0" y="0"/>
                  </a:moveTo>
                  <a:lnTo>
                    <a:pt x="812800" y="0"/>
                  </a:lnTo>
                  <a:lnTo>
                    <a:pt x="812800" y="807689"/>
                  </a:lnTo>
                  <a:lnTo>
                    <a:pt x="0" y="807689"/>
                  </a:ln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812800" cy="883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b="1" spc="119">
                  <a:solidFill>
                    <a:srgbClr val="FFFFFF"/>
                  </a:solidFill>
                  <a:latin typeface="Aileron Ultra-Bold"/>
                  <a:ea typeface="Aileron Ultra-Bold"/>
                  <a:cs typeface="Aileron Ultra-Bold"/>
                  <a:sym typeface="Aileron Ultra-Bold"/>
                </a:rPr>
                <a:t>3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862097" y="4328373"/>
            <a:ext cx="2503588" cy="2487844"/>
            <a:chOff x="0" y="0"/>
            <a:chExt cx="812800" cy="80768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07689"/>
            </a:xfrm>
            <a:custGeom>
              <a:avLst/>
              <a:gdLst/>
              <a:ahLst/>
              <a:cxnLst/>
              <a:rect l="l" t="t" r="r" b="b"/>
              <a:pathLst>
                <a:path w="812800" h="807689">
                  <a:moveTo>
                    <a:pt x="0" y="0"/>
                  </a:moveTo>
                  <a:lnTo>
                    <a:pt x="812800" y="0"/>
                  </a:lnTo>
                  <a:lnTo>
                    <a:pt x="812800" y="807689"/>
                  </a:lnTo>
                  <a:lnTo>
                    <a:pt x="0" y="807689"/>
                  </a:ln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812800" cy="883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b="1" spc="119">
                  <a:solidFill>
                    <a:srgbClr val="FFFFFF"/>
                  </a:solidFill>
                  <a:latin typeface="Aileron Ultra-Bold"/>
                  <a:ea typeface="Aileron Ultra-Bold"/>
                  <a:cs typeface="Aileron Ultra-Bold"/>
                  <a:sym typeface="Aileron Ultra-Bold"/>
                </a:rPr>
                <a:t>4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051484" y="4328373"/>
            <a:ext cx="2503588" cy="2487844"/>
            <a:chOff x="0" y="0"/>
            <a:chExt cx="812800" cy="80768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07689"/>
            </a:xfrm>
            <a:custGeom>
              <a:avLst/>
              <a:gdLst/>
              <a:ahLst/>
              <a:cxnLst/>
              <a:rect l="l" t="t" r="r" b="b"/>
              <a:pathLst>
                <a:path w="812800" h="807689">
                  <a:moveTo>
                    <a:pt x="0" y="0"/>
                  </a:moveTo>
                  <a:lnTo>
                    <a:pt x="812800" y="0"/>
                  </a:lnTo>
                  <a:lnTo>
                    <a:pt x="812800" y="807689"/>
                  </a:lnTo>
                  <a:lnTo>
                    <a:pt x="0" y="807689"/>
                  </a:ln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812800" cy="883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b="1" spc="119">
                  <a:solidFill>
                    <a:srgbClr val="FFFFFF"/>
                  </a:solidFill>
                  <a:latin typeface="Aileron Ultra-Bold"/>
                  <a:ea typeface="Aileron Ultra-Bold"/>
                  <a:cs typeface="Aileron Ultra-Bold"/>
                  <a:sym typeface="Aileron Ultra-Bold"/>
                </a:rPr>
                <a:t>5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129507" y="5213481"/>
            <a:ext cx="536633" cy="717629"/>
            <a:chOff x="0" y="0"/>
            <a:chExt cx="607801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07801" cy="812800"/>
            </a:xfrm>
            <a:custGeom>
              <a:avLst/>
              <a:gdLst/>
              <a:ahLst/>
              <a:cxnLst/>
              <a:rect l="l" t="t" r="r" b="b"/>
              <a:pathLst>
                <a:path w="607801" h="812800">
                  <a:moveTo>
                    <a:pt x="607801" y="406400"/>
                  </a:moveTo>
                  <a:lnTo>
                    <a:pt x="201401" y="0"/>
                  </a:lnTo>
                  <a:lnTo>
                    <a:pt x="201401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201401" y="609600"/>
                  </a:lnTo>
                  <a:lnTo>
                    <a:pt x="201401" y="812800"/>
                  </a:lnTo>
                  <a:lnTo>
                    <a:pt x="607801" y="406400"/>
                  </a:ln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46050"/>
              <a:ext cx="506201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834778" y="5213481"/>
            <a:ext cx="536633" cy="717629"/>
            <a:chOff x="0" y="0"/>
            <a:chExt cx="607801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07801" cy="812800"/>
            </a:xfrm>
            <a:custGeom>
              <a:avLst/>
              <a:gdLst/>
              <a:ahLst/>
              <a:cxnLst/>
              <a:rect l="l" t="t" r="r" b="b"/>
              <a:pathLst>
                <a:path w="607801" h="812800">
                  <a:moveTo>
                    <a:pt x="607801" y="406400"/>
                  </a:moveTo>
                  <a:lnTo>
                    <a:pt x="201401" y="0"/>
                  </a:lnTo>
                  <a:lnTo>
                    <a:pt x="201401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201401" y="609600"/>
                  </a:lnTo>
                  <a:lnTo>
                    <a:pt x="201401" y="812800"/>
                  </a:lnTo>
                  <a:lnTo>
                    <a:pt x="607801" y="406400"/>
                  </a:lnTo>
                  <a:close/>
                </a:path>
              </a:pathLst>
            </a:custGeom>
            <a:solidFill>
              <a:srgbClr val="4FCDC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146050"/>
              <a:ext cx="506201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365684" y="5213481"/>
            <a:ext cx="536633" cy="717629"/>
            <a:chOff x="0" y="0"/>
            <a:chExt cx="607801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07801" cy="812800"/>
            </a:xfrm>
            <a:custGeom>
              <a:avLst/>
              <a:gdLst/>
              <a:ahLst/>
              <a:cxnLst/>
              <a:rect l="l" t="t" r="r" b="b"/>
              <a:pathLst>
                <a:path w="607801" h="812800">
                  <a:moveTo>
                    <a:pt x="607801" y="406400"/>
                  </a:moveTo>
                  <a:lnTo>
                    <a:pt x="201401" y="0"/>
                  </a:lnTo>
                  <a:lnTo>
                    <a:pt x="201401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201401" y="609600"/>
                  </a:lnTo>
                  <a:lnTo>
                    <a:pt x="201401" y="812800"/>
                  </a:lnTo>
                  <a:lnTo>
                    <a:pt x="607801" y="406400"/>
                  </a:ln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146050"/>
              <a:ext cx="506201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983674" y="5213481"/>
            <a:ext cx="536633" cy="717629"/>
            <a:chOff x="0" y="0"/>
            <a:chExt cx="607801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07801" cy="812800"/>
            </a:xfrm>
            <a:custGeom>
              <a:avLst/>
              <a:gdLst/>
              <a:ahLst/>
              <a:cxnLst/>
              <a:rect l="l" t="t" r="r" b="b"/>
              <a:pathLst>
                <a:path w="607801" h="812800">
                  <a:moveTo>
                    <a:pt x="607801" y="406400"/>
                  </a:moveTo>
                  <a:lnTo>
                    <a:pt x="201401" y="0"/>
                  </a:lnTo>
                  <a:lnTo>
                    <a:pt x="201401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201401" y="609600"/>
                  </a:lnTo>
                  <a:lnTo>
                    <a:pt x="201401" y="812800"/>
                  </a:lnTo>
                  <a:lnTo>
                    <a:pt x="607801" y="406400"/>
                  </a:lnTo>
                  <a:close/>
                </a:path>
              </a:pathLst>
            </a:custGeom>
            <a:solidFill>
              <a:srgbClr val="4FCDC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146050"/>
              <a:ext cx="506201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6540670" y="5213481"/>
            <a:ext cx="536633" cy="717629"/>
            <a:chOff x="0" y="0"/>
            <a:chExt cx="607801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07801" cy="812800"/>
            </a:xfrm>
            <a:custGeom>
              <a:avLst/>
              <a:gdLst/>
              <a:ahLst/>
              <a:cxnLst/>
              <a:rect l="l" t="t" r="r" b="b"/>
              <a:pathLst>
                <a:path w="607801" h="812800">
                  <a:moveTo>
                    <a:pt x="607801" y="406400"/>
                  </a:moveTo>
                  <a:lnTo>
                    <a:pt x="201401" y="0"/>
                  </a:lnTo>
                  <a:lnTo>
                    <a:pt x="201401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201401" y="609600"/>
                  </a:lnTo>
                  <a:lnTo>
                    <a:pt x="201401" y="812800"/>
                  </a:lnTo>
                  <a:lnTo>
                    <a:pt x="607801" y="406400"/>
                  </a:ln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146050"/>
              <a:ext cx="506201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497493">
            <a:off x="11833652" y="1015368"/>
            <a:ext cx="5918719" cy="2146860"/>
            <a:chOff x="0" y="0"/>
            <a:chExt cx="1960721" cy="7112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960732" cy="711200"/>
            </a:xfrm>
            <a:custGeom>
              <a:avLst/>
              <a:gdLst/>
              <a:ahLst/>
              <a:cxnLst/>
              <a:rect l="l" t="t" r="r" b="b"/>
              <a:pathLst>
                <a:path w="1960732" h="711200">
                  <a:moveTo>
                    <a:pt x="1658736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1658736" y="551732"/>
                  </a:lnTo>
                  <a:cubicBezTo>
                    <a:pt x="1834283" y="551732"/>
                    <a:pt x="1960721" y="428220"/>
                    <a:pt x="1960721" y="275861"/>
                  </a:cubicBezTo>
                  <a:cubicBezTo>
                    <a:pt x="1960732" y="123512"/>
                    <a:pt x="1834283" y="0"/>
                    <a:pt x="1658736" y="0"/>
                  </a:cubicBezTo>
                  <a:close/>
                </a:path>
              </a:pathLst>
            </a:custGeom>
            <a:solidFill>
              <a:srgbClr val="5893C3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57150"/>
              <a:ext cx="1960721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r>
                <a:rPr lang="en-US" sz="2499" b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Próba maksymalnie zbliżona do populacji wg określonych cech </a:t>
              </a:r>
            </a:p>
            <a:p>
              <a:pPr algn="ctr">
                <a:lnSpc>
                  <a:spcPts val="2749"/>
                </a:lnSpc>
              </a:pPr>
              <a:r>
                <a:rPr lang="en-US" sz="2499" b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(wiek, status)</a:t>
              </a:r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150928" y="1935692"/>
            <a:ext cx="7773573" cy="830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</a:pPr>
            <a:r>
              <a:rPr lang="en-US" sz="4799" b="1" spc="143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Kwotowy dobór próby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648632" y="7471410"/>
            <a:ext cx="1887754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</a:pPr>
            <a:r>
              <a:rPr lang="en-US" sz="2600" spc="78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Liczebność populacji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371412" y="7438390"/>
            <a:ext cx="2485057" cy="181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78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Znajomość struktury populacji </a:t>
            </a:r>
          </a:p>
          <a:p>
            <a:pPr marL="0" lvl="0" indent="0" algn="ctr">
              <a:lnSpc>
                <a:spcPts val="3640"/>
              </a:lnSpc>
            </a:pPr>
            <a:r>
              <a:rPr lang="en-US" sz="2600" spc="78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wg cechy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520307" y="7438390"/>
            <a:ext cx="2402512" cy="181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</a:pPr>
            <a:r>
              <a:rPr lang="en-US" sz="2600" spc="78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Wyznaczenie wielkości i struktury próby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051484" y="7644769"/>
            <a:ext cx="2330135" cy="136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</a:pPr>
            <a:r>
              <a:rPr lang="en-US" sz="2600" spc="78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Sprawdzenie reprezentaty-wności próby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1170013" y="7644769"/>
            <a:ext cx="1887754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</a:pPr>
            <a:r>
              <a:rPr lang="en-US" sz="2600" spc="78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Analiza kwotowa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43861381"/>
              </p:ext>
            </p:extLst>
          </p:nvPr>
        </p:nvGraphicFramePr>
        <p:xfrm>
          <a:off x="1038294" y="3919933"/>
          <a:ext cx="10343159" cy="5747961"/>
        </p:xfrm>
        <a:graphic>
          <a:graphicData uri="http://schemas.openxmlformats.org/drawingml/2006/table">
            <a:tbl>
              <a:tblPr/>
              <a:tblGrid>
                <a:gridCol w="28427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001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00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001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473741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1395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Wielkość populacji</a:t>
                      </a:r>
                      <a:endParaRPr lang="en-US" sz="110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93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1395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Próba</a:t>
                      </a:r>
                      <a:endParaRPr lang="en-US" sz="110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93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1395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Minimum</a:t>
                      </a:r>
                      <a:endParaRPr lang="en-US" sz="110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93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 dirty="0" err="1">
                          <a:solidFill>
                            <a:srgbClr val="01395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Zapas</a:t>
                      </a:r>
                      <a:r>
                        <a:rPr lang="en-US" sz="2499" b="1" dirty="0">
                          <a:solidFill>
                            <a:srgbClr val="01395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 </a:t>
                      </a:r>
                      <a:endParaRPr lang="en-US" sz="1100" dirty="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93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7680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1395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&lt; 200</a:t>
                      </a:r>
                      <a:endParaRPr lang="en-US" sz="110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93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1395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100%</a:t>
                      </a:r>
                      <a:endParaRPr lang="en-US" sz="110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93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1395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100%</a:t>
                      </a:r>
                      <a:endParaRPr lang="en-US" sz="110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93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1395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-</a:t>
                      </a:r>
                      <a:endParaRPr lang="en-US" sz="1100" dirty="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93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7680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1395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201-500</a:t>
                      </a:r>
                      <a:endParaRPr lang="en-US" sz="110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93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1395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60%</a:t>
                      </a:r>
                      <a:endParaRPr lang="en-US" sz="110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93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1395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50%</a:t>
                      </a:r>
                      <a:endParaRPr lang="en-US" sz="110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93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1395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10%</a:t>
                      </a:r>
                      <a:endParaRPr lang="en-US" sz="1100" dirty="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93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7680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1395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501-2000</a:t>
                      </a:r>
                      <a:endParaRPr lang="en-US" sz="110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93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1395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30%</a:t>
                      </a:r>
                      <a:endParaRPr lang="en-US" sz="110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93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1395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25%</a:t>
                      </a:r>
                      <a:endParaRPr lang="en-US" sz="110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93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1395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5%</a:t>
                      </a:r>
                      <a:endParaRPr lang="en-US" sz="1100" dirty="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93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11180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1395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&gt; 2000</a:t>
                      </a:r>
                      <a:endParaRPr lang="en-US" sz="110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93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1395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600 ankiet</a:t>
                      </a:r>
                      <a:endParaRPr lang="en-US" sz="110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93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1395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500 ankiet</a:t>
                      </a:r>
                      <a:endParaRPr lang="en-US" sz="110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93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1395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100 </a:t>
                      </a:r>
                      <a:r>
                        <a:rPr lang="en-US" sz="2499" dirty="0" err="1">
                          <a:solidFill>
                            <a:srgbClr val="01395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ankiet</a:t>
                      </a:r>
                      <a:endParaRPr lang="en-US" sz="1100" dirty="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93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11849930" y="0"/>
            <a:ext cx="6435334" cy="10287000"/>
            <a:chOff x="0" y="0"/>
            <a:chExt cx="169490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94903" cy="2709333"/>
            </a:xfrm>
            <a:custGeom>
              <a:avLst/>
              <a:gdLst/>
              <a:ahLst/>
              <a:cxnLst/>
              <a:rect l="l" t="t" r="r" b="b"/>
              <a:pathLst>
                <a:path w="1694903" h="2709333">
                  <a:moveTo>
                    <a:pt x="0" y="0"/>
                  </a:moveTo>
                  <a:lnTo>
                    <a:pt x="1694903" y="0"/>
                  </a:lnTo>
                  <a:lnTo>
                    <a:pt x="169490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1694903" cy="2671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5391130">
            <a:off x="13007870" y="209262"/>
            <a:ext cx="1942924" cy="2882242"/>
          </a:xfrm>
          <a:custGeom>
            <a:avLst/>
            <a:gdLst/>
            <a:ahLst/>
            <a:cxnLst/>
            <a:rect l="l" t="t" r="r" b="b"/>
            <a:pathLst>
              <a:path w="1942924" h="2882242">
                <a:moveTo>
                  <a:pt x="0" y="0"/>
                </a:moveTo>
                <a:lnTo>
                  <a:pt x="1942924" y="0"/>
                </a:lnTo>
                <a:lnTo>
                  <a:pt x="1942924" y="2882242"/>
                </a:lnTo>
                <a:lnTo>
                  <a:pt x="0" y="288224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5422954" y="7446449"/>
            <a:ext cx="2531888" cy="2575243"/>
          </a:xfrm>
          <a:custGeom>
            <a:avLst/>
            <a:gdLst/>
            <a:ahLst/>
            <a:cxnLst/>
            <a:rect l="l" t="t" r="r" b="b"/>
            <a:pathLst>
              <a:path w="2531888" h="2575243">
                <a:moveTo>
                  <a:pt x="0" y="0"/>
                </a:moveTo>
                <a:lnTo>
                  <a:pt x="2531889" y="0"/>
                </a:lnTo>
                <a:lnTo>
                  <a:pt x="2531889" y="2575242"/>
                </a:lnTo>
                <a:lnTo>
                  <a:pt x="0" y="2575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8" name="Group 8"/>
          <p:cNvGrpSpPr/>
          <p:nvPr/>
        </p:nvGrpSpPr>
        <p:grpSpPr>
          <a:xfrm>
            <a:off x="905688" y="1371600"/>
            <a:ext cx="5639160" cy="1253960"/>
            <a:chOff x="0" y="0"/>
            <a:chExt cx="1485211" cy="3302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85211" cy="330261"/>
            </a:xfrm>
            <a:custGeom>
              <a:avLst/>
              <a:gdLst/>
              <a:ahLst/>
              <a:cxnLst/>
              <a:rect l="l" t="t" r="r" b="b"/>
              <a:pathLst>
                <a:path w="1485211" h="330261">
                  <a:moveTo>
                    <a:pt x="137289" y="0"/>
                  </a:moveTo>
                  <a:lnTo>
                    <a:pt x="1347922" y="0"/>
                  </a:lnTo>
                  <a:cubicBezTo>
                    <a:pt x="1423745" y="0"/>
                    <a:pt x="1485211" y="61466"/>
                    <a:pt x="1485211" y="137289"/>
                  </a:cubicBezTo>
                  <a:lnTo>
                    <a:pt x="1485211" y="192973"/>
                  </a:lnTo>
                  <a:cubicBezTo>
                    <a:pt x="1485211" y="268795"/>
                    <a:pt x="1423745" y="330261"/>
                    <a:pt x="1347922" y="330261"/>
                  </a:cubicBezTo>
                  <a:lnTo>
                    <a:pt x="137289" y="330261"/>
                  </a:lnTo>
                  <a:cubicBezTo>
                    <a:pt x="61466" y="330261"/>
                    <a:pt x="0" y="268795"/>
                    <a:pt x="0" y="192973"/>
                  </a:cubicBezTo>
                  <a:lnTo>
                    <a:pt x="0" y="137289"/>
                  </a:lnTo>
                  <a:cubicBezTo>
                    <a:pt x="0" y="61466"/>
                    <a:pt x="61466" y="0"/>
                    <a:pt x="137289" y="0"/>
                  </a:cubicBezTo>
                  <a:close/>
                </a:path>
              </a:pathLst>
            </a:custGeom>
            <a:solidFill>
              <a:srgbClr val="5893C3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6200"/>
              <a:ext cx="1485211" cy="254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6"/>
                </a:lnSpc>
              </a:pPr>
              <a:r>
                <a:rPr lang="en-US" sz="3600" b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Liczebność populacji</a:t>
              </a:r>
            </a:p>
          </p:txBody>
        </p:sp>
      </p:grpSp>
      <p:sp>
        <p:nvSpPr>
          <p:cNvPr id="11" name="Freeform 11"/>
          <p:cNvSpPr/>
          <p:nvPr/>
        </p:nvSpPr>
        <p:spPr>
          <a:xfrm rot="5336146">
            <a:off x="3946537" y="5451945"/>
            <a:ext cx="7315200" cy="2944368"/>
          </a:xfrm>
          <a:custGeom>
            <a:avLst/>
            <a:gdLst/>
            <a:ahLst/>
            <a:cxnLst/>
            <a:rect l="l" t="t" r="r" b="b"/>
            <a:pathLst>
              <a:path w="7315200" h="2944368">
                <a:moveTo>
                  <a:pt x="0" y="0"/>
                </a:moveTo>
                <a:lnTo>
                  <a:pt x="7315200" y="0"/>
                </a:lnTo>
                <a:lnTo>
                  <a:pt x="7315200" y="2944368"/>
                </a:lnTo>
                <a:lnTo>
                  <a:pt x="0" y="2944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>
            <a:off x="12256876" y="3664740"/>
            <a:ext cx="5621443" cy="347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7"/>
              </a:lnSpc>
            </a:pPr>
            <a:r>
              <a:rPr lang="en-US" sz="2631" b="1">
                <a:solidFill>
                  <a:srgbClr val="01395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Liczba aktywnie wypożyczających użytkowników; osoby zarejestrowane w bibliotece, które posiadają aktywne konto (ważną kartę biblioteczną) i które wypożyczyły na zewnątrz co najmniej jedną pozycję w okresie sprawozdawczym.</a:t>
            </a:r>
          </a:p>
          <a:p>
            <a:pPr algn="l">
              <a:lnSpc>
                <a:spcPts val="2550"/>
              </a:lnSpc>
            </a:pPr>
            <a:endParaRPr lang="en-US" sz="2631" b="1">
              <a:solidFill>
                <a:srgbClr val="01395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20997" y="470699"/>
            <a:ext cx="8443548" cy="1116002"/>
            <a:chOff x="-647" y="0"/>
            <a:chExt cx="2223815" cy="2939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3168" cy="293926"/>
            </a:xfrm>
            <a:custGeom>
              <a:avLst/>
              <a:gdLst/>
              <a:ahLst/>
              <a:cxnLst/>
              <a:rect l="l" t="t" r="r" b="b"/>
              <a:pathLst>
                <a:path w="2223168" h="293926">
                  <a:moveTo>
                    <a:pt x="91717" y="0"/>
                  </a:moveTo>
                  <a:lnTo>
                    <a:pt x="2131451" y="0"/>
                  </a:lnTo>
                  <a:cubicBezTo>
                    <a:pt x="2155776" y="0"/>
                    <a:pt x="2179104" y="9663"/>
                    <a:pt x="2196305" y="26863"/>
                  </a:cubicBezTo>
                  <a:cubicBezTo>
                    <a:pt x="2213505" y="44064"/>
                    <a:pt x="2223168" y="67392"/>
                    <a:pt x="2223168" y="91717"/>
                  </a:cubicBezTo>
                  <a:lnTo>
                    <a:pt x="2223168" y="202209"/>
                  </a:lnTo>
                  <a:cubicBezTo>
                    <a:pt x="2223168" y="226534"/>
                    <a:pt x="2213505" y="249863"/>
                    <a:pt x="2196305" y="267063"/>
                  </a:cubicBezTo>
                  <a:cubicBezTo>
                    <a:pt x="2179104" y="284263"/>
                    <a:pt x="2155776" y="293926"/>
                    <a:pt x="2131451" y="293926"/>
                  </a:cubicBezTo>
                  <a:lnTo>
                    <a:pt x="91717" y="293926"/>
                  </a:lnTo>
                  <a:cubicBezTo>
                    <a:pt x="67392" y="293926"/>
                    <a:pt x="44064" y="284263"/>
                    <a:pt x="26863" y="267063"/>
                  </a:cubicBezTo>
                  <a:cubicBezTo>
                    <a:pt x="9663" y="249863"/>
                    <a:pt x="0" y="226534"/>
                    <a:pt x="0" y="202209"/>
                  </a:cubicBezTo>
                  <a:lnTo>
                    <a:pt x="0" y="91717"/>
                  </a:lnTo>
                  <a:cubicBezTo>
                    <a:pt x="0" y="67392"/>
                    <a:pt x="9663" y="44064"/>
                    <a:pt x="26863" y="26863"/>
                  </a:cubicBezTo>
                  <a:cubicBezTo>
                    <a:pt x="44064" y="9663"/>
                    <a:pt x="67392" y="0"/>
                    <a:pt x="91717" y="0"/>
                  </a:cubicBez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647" y="56436"/>
              <a:ext cx="2223168" cy="1986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49"/>
                </a:lnSpc>
              </a:pPr>
              <a:r>
                <a:rPr lang="en-US" sz="49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Reprezentatywność</a:t>
              </a:r>
              <a:r>
                <a:rPr lang="en-US" sz="4900" b="1" dirty="0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</a:t>
              </a:r>
              <a:r>
                <a:rPr lang="en-US" sz="49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próby</a:t>
              </a:r>
              <a:endParaRPr lang="en-US" sz="4900" b="1" dirty="0">
                <a:solidFill>
                  <a:srgbClr val="013950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976788"/>
            <a:ext cx="18288000" cy="4383443"/>
            <a:chOff x="0" y="0"/>
            <a:chExt cx="4816593" cy="11544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154487"/>
            </a:xfrm>
            <a:custGeom>
              <a:avLst/>
              <a:gdLst/>
              <a:ahLst/>
              <a:cxnLst/>
              <a:rect l="l" t="t" r="r" b="b"/>
              <a:pathLst>
                <a:path w="4816592" h="1154487">
                  <a:moveTo>
                    <a:pt x="0" y="0"/>
                  </a:moveTo>
                  <a:lnTo>
                    <a:pt x="4816592" y="0"/>
                  </a:lnTo>
                  <a:lnTo>
                    <a:pt x="4816592" y="1154487"/>
                  </a:lnTo>
                  <a:lnTo>
                    <a:pt x="0" y="1154487"/>
                  </a:lnTo>
                  <a:close/>
                </a:path>
              </a:pathLst>
            </a:custGeom>
            <a:solidFill>
              <a:srgbClr val="3B79A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4816593" cy="111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098919" y="3111468"/>
            <a:ext cx="4819770" cy="6464880"/>
            <a:chOff x="0" y="0"/>
            <a:chExt cx="1269404" cy="170268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9404" cy="1702684"/>
            </a:xfrm>
            <a:custGeom>
              <a:avLst/>
              <a:gdLst/>
              <a:ahLst/>
              <a:cxnLst/>
              <a:rect l="l" t="t" r="r" b="b"/>
              <a:pathLst>
                <a:path w="1269404" h="1702684">
                  <a:moveTo>
                    <a:pt x="0" y="0"/>
                  </a:moveTo>
                  <a:lnTo>
                    <a:pt x="1269404" y="0"/>
                  </a:lnTo>
                  <a:lnTo>
                    <a:pt x="1269404" y="1702684"/>
                  </a:lnTo>
                  <a:lnTo>
                    <a:pt x="0" y="1702684"/>
                  </a:ln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0"/>
              <a:ext cx="1269404" cy="160743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454"/>
                </a:lnSpc>
              </a:pPr>
              <a:r>
                <a:rPr lang="en-US" sz="5400" b="1">
                  <a:solidFill>
                    <a:srgbClr val="3B79A8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Liczebność</a:t>
              </a:r>
            </a:p>
            <a:p>
              <a:pPr algn="ctr">
                <a:lnSpc>
                  <a:spcPts val="5454"/>
                </a:lnSpc>
              </a:pPr>
              <a:endParaRPr lang="en-US" sz="5400" b="1">
                <a:solidFill>
                  <a:srgbClr val="3B79A8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ctr">
                <a:lnSpc>
                  <a:spcPts val="5454"/>
                </a:lnSpc>
              </a:pPr>
              <a:endParaRPr lang="en-US" sz="5400" b="1">
                <a:solidFill>
                  <a:srgbClr val="3B79A8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17393" y="3137142"/>
            <a:ext cx="4819770" cy="6464880"/>
            <a:chOff x="0" y="0"/>
            <a:chExt cx="1269404" cy="170268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69404" cy="1702684"/>
            </a:xfrm>
            <a:custGeom>
              <a:avLst/>
              <a:gdLst/>
              <a:ahLst/>
              <a:cxnLst/>
              <a:rect l="l" t="t" r="r" b="b"/>
              <a:pathLst>
                <a:path w="1269404" h="1702684">
                  <a:moveTo>
                    <a:pt x="0" y="0"/>
                  </a:moveTo>
                  <a:lnTo>
                    <a:pt x="1269404" y="0"/>
                  </a:lnTo>
                  <a:lnTo>
                    <a:pt x="1269404" y="1702684"/>
                  </a:lnTo>
                  <a:lnTo>
                    <a:pt x="0" y="1702684"/>
                  </a:ln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5250"/>
              <a:ext cx="1269404" cy="160743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454"/>
                </a:lnSpc>
              </a:pPr>
              <a:r>
                <a:rPr lang="en-US" sz="5400" b="1">
                  <a:solidFill>
                    <a:srgbClr val="3B79A8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Struktura</a:t>
              </a:r>
            </a:p>
            <a:p>
              <a:pPr algn="ctr">
                <a:lnSpc>
                  <a:spcPts val="5454"/>
                </a:lnSpc>
              </a:pPr>
              <a:endParaRPr lang="en-US" sz="5400" b="1">
                <a:solidFill>
                  <a:srgbClr val="3B79A8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ctr">
                <a:lnSpc>
                  <a:spcPts val="5454"/>
                </a:lnSpc>
              </a:pPr>
              <a:endParaRPr lang="en-US" sz="5400" b="1">
                <a:solidFill>
                  <a:srgbClr val="3B79A8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4968327" y="3493158"/>
            <a:ext cx="1080953" cy="1080953"/>
          </a:xfrm>
          <a:custGeom>
            <a:avLst/>
            <a:gdLst/>
            <a:ahLst/>
            <a:cxnLst/>
            <a:rect l="l" t="t" r="r" b="b"/>
            <a:pathLst>
              <a:path w="1080953" h="1080953">
                <a:moveTo>
                  <a:pt x="0" y="0"/>
                </a:moveTo>
                <a:lnTo>
                  <a:pt x="1080953" y="0"/>
                </a:lnTo>
                <a:lnTo>
                  <a:pt x="1080953" y="1080953"/>
                </a:lnTo>
                <a:lnTo>
                  <a:pt x="0" y="10809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/>
          <p:cNvGrpSpPr/>
          <p:nvPr/>
        </p:nvGrpSpPr>
        <p:grpSpPr>
          <a:xfrm>
            <a:off x="12165835" y="3518831"/>
            <a:ext cx="1080953" cy="108095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395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90500" y="228600"/>
              <a:ext cx="431800" cy="39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085429" y="1846915"/>
            <a:ext cx="1011714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b="1">
                <a:solidFill>
                  <a:srgbClr val="F0885C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Warunki niezbędne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187625" y="6343908"/>
            <a:ext cx="4642358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b="1">
                <a:solidFill>
                  <a:srgbClr val="01395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Zgromadzenie minimalnej wymaganej liczby  ankiet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715674" y="6369582"/>
            <a:ext cx="3823208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b="1">
                <a:solidFill>
                  <a:srgbClr val="01395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Przystawalność struktur wg cechy wiek/ status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594912" y="7747548"/>
            <a:ext cx="3827783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 b="1">
                <a:solidFill>
                  <a:srgbClr val="01395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Poziom realizacji próby powinien być ≥ 83%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17393" y="7611297"/>
            <a:ext cx="4596952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 b="1">
                <a:solidFill>
                  <a:srgbClr val="01395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Różnice w udziałach procentowych ≤ 5 punktów procentowych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7242" y="217889"/>
            <a:ext cx="17793515" cy="9802411"/>
            <a:chOff x="0" y="0"/>
            <a:chExt cx="4982580" cy="27448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580" cy="2744893"/>
            </a:xfrm>
            <a:custGeom>
              <a:avLst/>
              <a:gdLst/>
              <a:ahLst/>
              <a:cxnLst/>
              <a:rect l="l" t="t" r="r" b="b"/>
              <a:pathLst>
                <a:path w="4982580" h="2744893">
                  <a:moveTo>
                    <a:pt x="0" y="0"/>
                  </a:moveTo>
                  <a:lnTo>
                    <a:pt x="4982580" y="0"/>
                  </a:lnTo>
                  <a:lnTo>
                    <a:pt x="4982580" y="2744893"/>
                  </a:lnTo>
                  <a:lnTo>
                    <a:pt x="0" y="27448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66700" cap="sq">
              <a:solidFill>
                <a:srgbClr val="F0885C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82580" cy="2782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297323" y="8211194"/>
            <a:ext cx="4154377" cy="582587"/>
          </a:xfrm>
          <a:custGeom>
            <a:avLst/>
            <a:gdLst/>
            <a:ahLst/>
            <a:cxnLst/>
            <a:rect l="l" t="t" r="r" b="b"/>
            <a:pathLst>
              <a:path w="4154377" h="582587">
                <a:moveTo>
                  <a:pt x="0" y="0"/>
                </a:moveTo>
                <a:lnTo>
                  <a:pt x="4154377" y="0"/>
                </a:lnTo>
                <a:lnTo>
                  <a:pt x="4154377" y="582587"/>
                </a:lnTo>
                <a:lnTo>
                  <a:pt x="0" y="58258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40835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>
            <a:off x="2297323" y="2466355"/>
            <a:ext cx="4203375" cy="5973865"/>
            <a:chOff x="0" y="0"/>
            <a:chExt cx="1416547" cy="20132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6547" cy="2013207"/>
            </a:xfrm>
            <a:custGeom>
              <a:avLst/>
              <a:gdLst/>
              <a:ahLst/>
              <a:cxnLst/>
              <a:rect l="l" t="t" r="r" b="b"/>
              <a:pathLst>
                <a:path w="1416547" h="2013207">
                  <a:moveTo>
                    <a:pt x="0" y="0"/>
                  </a:moveTo>
                  <a:lnTo>
                    <a:pt x="1416547" y="0"/>
                  </a:lnTo>
                  <a:lnTo>
                    <a:pt x="1416547" y="2013207"/>
                  </a:lnTo>
                  <a:lnTo>
                    <a:pt x="0" y="2013207"/>
                  </a:lnTo>
                  <a:close/>
                </a:path>
              </a:pathLst>
            </a:custGeom>
            <a:solidFill>
              <a:srgbClr val="3B79A8"/>
            </a:solidFill>
            <a:ln w="381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16547" cy="2051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2297323" y="5227111"/>
            <a:ext cx="4154377" cy="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7066494" y="8211194"/>
            <a:ext cx="4154377" cy="582587"/>
          </a:xfrm>
          <a:custGeom>
            <a:avLst/>
            <a:gdLst/>
            <a:ahLst/>
            <a:cxnLst/>
            <a:rect l="l" t="t" r="r" b="b"/>
            <a:pathLst>
              <a:path w="4154377" h="582587">
                <a:moveTo>
                  <a:pt x="0" y="0"/>
                </a:moveTo>
                <a:lnTo>
                  <a:pt x="4154377" y="0"/>
                </a:lnTo>
                <a:lnTo>
                  <a:pt x="4154377" y="582587"/>
                </a:lnTo>
                <a:lnTo>
                  <a:pt x="0" y="58258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40835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1" name="Group 11"/>
          <p:cNvGrpSpPr/>
          <p:nvPr/>
        </p:nvGrpSpPr>
        <p:grpSpPr>
          <a:xfrm>
            <a:off x="7041715" y="2466355"/>
            <a:ext cx="4203375" cy="5973865"/>
            <a:chOff x="0" y="0"/>
            <a:chExt cx="1416547" cy="20132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6547" cy="2013207"/>
            </a:xfrm>
            <a:custGeom>
              <a:avLst/>
              <a:gdLst/>
              <a:ahLst/>
              <a:cxnLst/>
              <a:rect l="l" t="t" r="r" b="b"/>
              <a:pathLst>
                <a:path w="1416547" h="2013207">
                  <a:moveTo>
                    <a:pt x="0" y="0"/>
                  </a:moveTo>
                  <a:lnTo>
                    <a:pt x="1416547" y="0"/>
                  </a:lnTo>
                  <a:lnTo>
                    <a:pt x="1416547" y="2013207"/>
                  </a:lnTo>
                  <a:lnTo>
                    <a:pt x="0" y="2013207"/>
                  </a:lnTo>
                  <a:close/>
                </a:path>
              </a:pathLst>
            </a:custGeom>
            <a:solidFill>
              <a:srgbClr val="3B79A8"/>
            </a:solidFill>
            <a:ln w="381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16547" cy="2051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7066494" y="5227111"/>
            <a:ext cx="4154377" cy="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5" name="AutoShape 15"/>
          <p:cNvSpPr/>
          <p:nvPr/>
        </p:nvSpPr>
        <p:spPr>
          <a:xfrm>
            <a:off x="7090713" y="7679495"/>
            <a:ext cx="4154377" cy="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11836861" y="8211194"/>
            <a:ext cx="4154377" cy="582587"/>
          </a:xfrm>
          <a:custGeom>
            <a:avLst/>
            <a:gdLst/>
            <a:ahLst/>
            <a:cxnLst/>
            <a:rect l="l" t="t" r="r" b="b"/>
            <a:pathLst>
              <a:path w="4154377" h="582587">
                <a:moveTo>
                  <a:pt x="0" y="0"/>
                </a:moveTo>
                <a:lnTo>
                  <a:pt x="4154377" y="0"/>
                </a:lnTo>
                <a:lnTo>
                  <a:pt x="4154377" y="582587"/>
                </a:lnTo>
                <a:lnTo>
                  <a:pt x="0" y="58258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40835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7" name="Group 17"/>
          <p:cNvGrpSpPr/>
          <p:nvPr/>
        </p:nvGrpSpPr>
        <p:grpSpPr>
          <a:xfrm>
            <a:off x="11812082" y="2466355"/>
            <a:ext cx="4203375" cy="5973865"/>
            <a:chOff x="0" y="0"/>
            <a:chExt cx="1416547" cy="201320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16547" cy="2013207"/>
            </a:xfrm>
            <a:custGeom>
              <a:avLst/>
              <a:gdLst/>
              <a:ahLst/>
              <a:cxnLst/>
              <a:rect l="l" t="t" r="r" b="b"/>
              <a:pathLst>
                <a:path w="1416547" h="2013207">
                  <a:moveTo>
                    <a:pt x="0" y="0"/>
                  </a:moveTo>
                  <a:lnTo>
                    <a:pt x="1416547" y="0"/>
                  </a:lnTo>
                  <a:lnTo>
                    <a:pt x="1416547" y="2013207"/>
                  </a:lnTo>
                  <a:lnTo>
                    <a:pt x="0" y="2013207"/>
                  </a:lnTo>
                  <a:close/>
                </a:path>
              </a:pathLst>
            </a:custGeom>
            <a:solidFill>
              <a:srgbClr val="3B79A8"/>
            </a:solidFill>
            <a:ln w="381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416547" cy="2051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>
            <a:off x="11836861" y="5227111"/>
            <a:ext cx="4154377" cy="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21" name="AutoShape 21"/>
          <p:cNvSpPr/>
          <p:nvPr/>
        </p:nvSpPr>
        <p:spPr>
          <a:xfrm>
            <a:off x="11861080" y="7717595"/>
            <a:ext cx="4154377" cy="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10036" y="2672480"/>
            <a:ext cx="1578521" cy="177361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3054839" y="2895739"/>
            <a:ext cx="1615677" cy="1478344"/>
          </a:xfrm>
          <a:prstGeom prst="rect">
            <a:avLst/>
          </a:prstGeom>
        </p:spPr>
      </p:pic>
      <p:sp>
        <p:nvSpPr>
          <p:cNvPr id="24" name="AutoShape 24"/>
          <p:cNvSpPr/>
          <p:nvPr/>
        </p:nvSpPr>
        <p:spPr>
          <a:xfrm>
            <a:off x="2346321" y="7698545"/>
            <a:ext cx="4154377" cy="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588926" y="2704063"/>
            <a:ext cx="1482399" cy="165631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5201579" y="923925"/>
            <a:ext cx="7884841" cy="90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20"/>
              </a:lnSpc>
              <a:spcBef>
                <a:spcPct val="0"/>
              </a:spcBef>
            </a:pPr>
            <a:r>
              <a:rPr lang="en-US" sz="5300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Realizacja badań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584630" y="4608025"/>
            <a:ext cx="3490991" cy="459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6"/>
              </a:lnSpc>
              <a:spcBef>
                <a:spcPct val="0"/>
              </a:spcBef>
            </a:pPr>
            <a:r>
              <a:rPr lang="en-US" sz="253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Miejsce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353801" y="5404500"/>
            <a:ext cx="3579202" cy="132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spc="-37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Okres największego natężenia ruchu. Badanie powinno trwać tak długo, aż uda się zebrać wymaganą liczbę ankiet.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353801" y="4608025"/>
            <a:ext cx="3490991" cy="459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6"/>
              </a:lnSpc>
              <a:spcBef>
                <a:spcPct val="0"/>
              </a:spcBef>
            </a:pPr>
            <a:r>
              <a:rPr lang="en-US" sz="253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Czas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080063" y="5471397"/>
            <a:ext cx="3579202" cy="165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spc="-37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Rozpowszechnienie informacji o badaniu i zaproszenie użytkowników do udziału w nim. Wykorzystanie kanałów intrnetowych i tradycyjnych.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124168" y="4608025"/>
            <a:ext cx="3490991" cy="459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6"/>
              </a:lnSpc>
              <a:spcBef>
                <a:spcPct val="0"/>
              </a:spcBef>
            </a:pPr>
            <a:r>
              <a:rPr lang="en-US" sz="253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Promocja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272824" y="5576172"/>
            <a:ext cx="4203375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Wszystkie pomieszczenia gdzie pojawiają się użytkownicy np.: wypożyczalnie, czytelnie, sale konferencyjne, informatoria, pracownie multimedialne, komputerowe, kserograficzne itp.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5341" y="1028700"/>
            <a:ext cx="9476654" cy="952072"/>
            <a:chOff x="0" y="0"/>
            <a:chExt cx="2495909" cy="250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2845" cy="250752"/>
            </a:xfrm>
            <a:custGeom>
              <a:avLst/>
              <a:gdLst/>
              <a:ahLst/>
              <a:cxnLst/>
              <a:rect l="l" t="t" r="r" b="b"/>
              <a:pathLst>
                <a:path w="2462845" h="250752">
                  <a:moveTo>
                    <a:pt x="82791" y="0"/>
                  </a:moveTo>
                  <a:lnTo>
                    <a:pt x="2380053" y="0"/>
                  </a:lnTo>
                  <a:cubicBezTo>
                    <a:pt x="2402011" y="0"/>
                    <a:pt x="2423069" y="8723"/>
                    <a:pt x="2438596" y="24249"/>
                  </a:cubicBezTo>
                  <a:cubicBezTo>
                    <a:pt x="2454122" y="39775"/>
                    <a:pt x="2462845" y="60834"/>
                    <a:pt x="2462845" y="82791"/>
                  </a:cubicBezTo>
                  <a:lnTo>
                    <a:pt x="2462845" y="167960"/>
                  </a:lnTo>
                  <a:cubicBezTo>
                    <a:pt x="2462845" y="189918"/>
                    <a:pt x="2454122" y="210976"/>
                    <a:pt x="2438596" y="226503"/>
                  </a:cubicBezTo>
                  <a:cubicBezTo>
                    <a:pt x="2423069" y="242029"/>
                    <a:pt x="2402011" y="250752"/>
                    <a:pt x="2380053" y="250752"/>
                  </a:cubicBezTo>
                  <a:lnTo>
                    <a:pt x="82791" y="250752"/>
                  </a:lnTo>
                  <a:cubicBezTo>
                    <a:pt x="60834" y="250752"/>
                    <a:pt x="39775" y="242029"/>
                    <a:pt x="24249" y="226503"/>
                  </a:cubicBezTo>
                  <a:cubicBezTo>
                    <a:pt x="8723" y="210976"/>
                    <a:pt x="0" y="189918"/>
                    <a:pt x="0" y="167960"/>
                  </a:cubicBezTo>
                  <a:lnTo>
                    <a:pt x="0" y="82791"/>
                  </a:lnTo>
                  <a:cubicBezTo>
                    <a:pt x="0" y="60834"/>
                    <a:pt x="8723" y="39775"/>
                    <a:pt x="24249" y="24249"/>
                  </a:cubicBezTo>
                  <a:cubicBezTo>
                    <a:pt x="39775" y="8723"/>
                    <a:pt x="60834" y="0"/>
                    <a:pt x="82791" y="0"/>
                  </a:cubicBezTo>
                  <a:close/>
                </a:path>
              </a:pathLst>
            </a:custGeom>
            <a:solidFill>
              <a:srgbClr val="53536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3064" y="56753"/>
              <a:ext cx="2462845" cy="184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141"/>
                </a:lnSpc>
              </a:pPr>
              <a:r>
                <a:rPr lang="en-US" sz="4100" b="1" dirty="0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 </a:t>
              </a:r>
              <a:r>
                <a:rPr lang="en-US" sz="4100" b="1" dirty="0" err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Przetwarzanie</a:t>
              </a:r>
              <a:r>
                <a:rPr lang="en-US" sz="4100" b="1" dirty="0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</a:t>
              </a:r>
              <a:r>
                <a:rPr lang="en-US" sz="4100" b="1" dirty="0" err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danych</a:t>
              </a:r>
              <a:endParaRPr lang="en-US" sz="4100" b="1" dirty="0">
                <a:solidFill>
                  <a:srgbClr val="F0885C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197964" y="0"/>
            <a:ext cx="4255523" cy="10287000"/>
            <a:chOff x="0" y="0"/>
            <a:chExt cx="1120796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0796" cy="2709333"/>
            </a:xfrm>
            <a:custGeom>
              <a:avLst/>
              <a:gdLst/>
              <a:ahLst/>
              <a:cxnLst/>
              <a:rect l="l" t="t" r="r" b="b"/>
              <a:pathLst>
                <a:path w="1120796" h="2709333">
                  <a:moveTo>
                    <a:pt x="0" y="0"/>
                  </a:moveTo>
                  <a:lnTo>
                    <a:pt x="1120796" y="0"/>
                  </a:lnTo>
                  <a:lnTo>
                    <a:pt x="11207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1120796" cy="2671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14093659" y="3932858"/>
            <a:ext cx="1962543" cy="1576576"/>
          </a:xfrm>
          <a:custGeom>
            <a:avLst/>
            <a:gdLst/>
            <a:ahLst/>
            <a:cxnLst/>
            <a:rect l="l" t="t" r="r" b="b"/>
            <a:pathLst>
              <a:path w="1962543" h="1576576">
                <a:moveTo>
                  <a:pt x="0" y="0"/>
                </a:moveTo>
                <a:lnTo>
                  <a:pt x="1962542" y="0"/>
                </a:lnTo>
                <a:lnTo>
                  <a:pt x="1962542" y="1576576"/>
                </a:lnTo>
                <a:lnTo>
                  <a:pt x="0" y="157657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9" name="Group 9"/>
          <p:cNvGrpSpPr/>
          <p:nvPr/>
        </p:nvGrpSpPr>
        <p:grpSpPr>
          <a:xfrm>
            <a:off x="15970718" y="4721146"/>
            <a:ext cx="1557290" cy="15572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79A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970718" y="2994455"/>
            <a:ext cx="1557290" cy="1557290"/>
            <a:chOff x="0" y="0"/>
            <a:chExt cx="410150" cy="4101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10150" cy="410150"/>
            </a:xfrm>
            <a:custGeom>
              <a:avLst/>
              <a:gdLst/>
              <a:ahLst/>
              <a:cxnLst/>
              <a:rect l="l" t="t" r="r" b="b"/>
              <a:pathLst>
                <a:path w="410150" h="410150">
                  <a:moveTo>
                    <a:pt x="0" y="0"/>
                  </a:moveTo>
                  <a:lnTo>
                    <a:pt x="410150" y="0"/>
                  </a:lnTo>
                  <a:lnTo>
                    <a:pt x="410150" y="410150"/>
                  </a:lnTo>
                  <a:lnTo>
                    <a:pt x="0" y="410150"/>
                  </a:lnTo>
                  <a:close/>
                </a:path>
              </a:pathLst>
            </a:custGeom>
            <a:solidFill>
              <a:srgbClr val="7AC9D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8100"/>
              <a:ext cx="410150" cy="372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graphicFrame>
        <p:nvGraphicFramePr>
          <p:cNvPr id="15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12635475"/>
              </p:ext>
            </p:extLst>
          </p:nvPr>
        </p:nvGraphicFramePr>
        <p:xfrm>
          <a:off x="855341" y="4239362"/>
          <a:ext cx="12494294" cy="4438650"/>
        </p:xfrm>
        <a:graphic>
          <a:graphicData uri="http://schemas.openxmlformats.org/drawingml/2006/table">
            <a:tbl>
              <a:tblPr/>
              <a:tblGrid>
                <a:gridCol w="62471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471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79550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Prace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prowadzone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tylko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w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jednym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arkuszu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79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Dane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surowe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7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79550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Wprowadzenie danych z ankiet papierowych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79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Kodowanie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7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79550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Wklejenie danych z ankiet elektronicznych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79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Google Forms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7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6" name="Freeform 16"/>
          <p:cNvSpPr/>
          <p:nvPr/>
        </p:nvSpPr>
        <p:spPr>
          <a:xfrm>
            <a:off x="14636583" y="6707965"/>
            <a:ext cx="3378286" cy="3154475"/>
          </a:xfrm>
          <a:custGeom>
            <a:avLst/>
            <a:gdLst/>
            <a:ahLst/>
            <a:cxnLst/>
            <a:rect l="l" t="t" r="r" b="b"/>
            <a:pathLst>
              <a:path w="3378286" h="3154475">
                <a:moveTo>
                  <a:pt x="0" y="0"/>
                </a:moveTo>
                <a:lnTo>
                  <a:pt x="3378286" y="0"/>
                </a:lnTo>
                <a:lnTo>
                  <a:pt x="3378286" y="3154475"/>
                </a:lnTo>
                <a:lnTo>
                  <a:pt x="0" y="3154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5074930" y="521096"/>
            <a:ext cx="2413535" cy="2301909"/>
          </a:xfrm>
          <a:custGeom>
            <a:avLst/>
            <a:gdLst/>
            <a:ahLst/>
            <a:cxnLst/>
            <a:rect l="l" t="t" r="r" b="b"/>
            <a:pathLst>
              <a:path w="2413535" h="2301909">
                <a:moveTo>
                  <a:pt x="0" y="0"/>
                </a:moveTo>
                <a:lnTo>
                  <a:pt x="2413535" y="0"/>
                </a:lnTo>
                <a:lnTo>
                  <a:pt x="2413535" y="2301909"/>
                </a:lnTo>
                <a:lnTo>
                  <a:pt x="0" y="23019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1028700" y="2751567"/>
            <a:ext cx="9320499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9"/>
              </a:lnSpc>
            </a:pPr>
            <a:r>
              <a:rPr lang="en-US" sz="3099" b="1">
                <a:solidFill>
                  <a:srgbClr val="F0885C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Arkusz kalkulacyjny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87642" y="304573"/>
            <a:ext cx="2089344" cy="208934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AC9D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155575"/>
              <a:ext cx="558800" cy="530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0"/>
                </a:lnSpc>
              </a:pPr>
              <a:r>
                <a:rPr lang="en-US" sz="2000" b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Opinie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018038" y="3466587"/>
            <a:ext cx="2060409" cy="206040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AC9D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155575"/>
              <a:ext cx="558800" cy="530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0"/>
                </a:lnSpc>
              </a:pPr>
              <a:r>
                <a:rPr lang="en-US" sz="2000" b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Populacja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032314" y="5608726"/>
            <a:ext cx="1500409" cy="1846657"/>
            <a:chOff x="0" y="0"/>
            <a:chExt cx="6604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7AC9D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0"/>
                </a:lnSpc>
              </a:pPr>
              <a:r>
                <a:rPr lang="en-US" sz="2000" b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Dobór kwotowy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511365" y="7799786"/>
            <a:ext cx="1820165" cy="2240204"/>
            <a:chOff x="0" y="0"/>
            <a:chExt cx="6604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7AC9D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65100"/>
              <a:ext cx="6604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19"/>
                </a:lnSpc>
              </a:pPr>
              <a:r>
                <a:rPr lang="en-US" sz="1900" b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Przetwarzanie danych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314923" y="2903601"/>
            <a:ext cx="1717391" cy="2113712"/>
            <a:chOff x="0" y="0"/>
            <a:chExt cx="6604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7AC9D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0"/>
                </a:lnSpc>
              </a:pPr>
              <a:r>
                <a:rPr lang="en-US" sz="2000" b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Ankiety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35453" y="5719440"/>
            <a:ext cx="1622017" cy="1996328"/>
            <a:chOff x="0" y="0"/>
            <a:chExt cx="6604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7AC9D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0"/>
                </a:lnSpc>
              </a:pPr>
              <a:r>
                <a:rPr lang="en-US" sz="2000" b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Próba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84601" y="383013"/>
            <a:ext cx="1570128" cy="1932465"/>
            <a:chOff x="0" y="0"/>
            <a:chExt cx="6604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7AC9D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0"/>
                </a:lnSpc>
              </a:pPr>
              <a:r>
                <a:rPr lang="en-US" sz="2000" b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Użytkownik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277703" y="853055"/>
            <a:ext cx="1864829" cy="186482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3536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19"/>
                </a:lnSpc>
              </a:pPr>
              <a:r>
                <a:rPr lang="en-US" sz="1900" b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Zachowania</a:t>
              </a:r>
            </a:p>
            <a:p>
              <a:pPr algn="ctr">
                <a:lnSpc>
                  <a:spcPts val="1919"/>
                </a:lnSpc>
              </a:pPr>
              <a:r>
                <a:rPr lang="en-US" sz="1900" b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Preferencje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26286" y="7969733"/>
            <a:ext cx="2070257" cy="207025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3536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0"/>
                </a:lnSpc>
              </a:pPr>
              <a:r>
                <a:rPr lang="en-US" sz="2000" b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Analiza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849930" y="0"/>
            <a:ext cx="6435334" cy="10287000"/>
            <a:chOff x="0" y="0"/>
            <a:chExt cx="1694903" cy="270933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694903" cy="2709333"/>
            </a:xfrm>
            <a:custGeom>
              <a:avLst/>
              <a:gdLst/>
              <a:ahLst/>
              <a:cxnLst/>
              <a:rect l="l" t="t" r="r" b="b"/>
              <a:pathLst>
                <a:path w="1694903" h="2709333">
                  <a:moveTo>
                    <a:pt x="0" y="0"/>
                  </a:moveTo>
                  <a:lnTo>
                    <a:pt x="1694903" y="0"/>
                  </a:lnTo>
                  <a:lnTo>
                    <a:pt x="169490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38100"/>
              <a:ext cx="1694903" cy="2671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28700" y="3213424"/>
            <a:ext cx="1930076" cy="1930076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3536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0"/>
                </a:lnSpc>
              </a:pPr>
              <a:r>
                <a:rPr lang="en-US" sz="2000" b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Oceny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3421448" y="5376894"/>
            <a:ext cx="1888502" cy="1888502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3536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0"/>
                </a:lnSpc>
              </a:pPr>
              <a:r>
                <a:rPr lang="en-US" sz="2000" b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Reprezen-tatywność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277703" y="7091367"/>
            <a:ext cx="2349699" cy="2349699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AC9D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19"/>
                </a:lnSpc>
              </a:pPr>
              <a:r>
                <a:rPr lang="en-US" sz="1900" b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Wnioski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2108238" y="4070070"/>
            <a:ext cx="5918719" cy="2146860"/>
            <a:chOff x="0" y="0"/>
            <a:chExt cx="1960721" cy="7112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960732" cy="711200"/>
            </a:xfrm>
            <a:custGeom>
              <a:avLst/>
              <a:gdLst/>
              <a:ahLst/>
              <a:cxnLst/>
              <a:rect l="l" t="t" r="r" b="b"/>
              <a:pathLst>
                <a:path w="1960732" h="711200">
                  <a:moveTo>
                    <a:pt x="1658736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1658736" y="551732"/>
                  </a:lnTo>
                  <a:cubicBezTo>
                    <a:pt x="1834283" y="551732"/>
                    <a:pt x="1960721" y="428220"/>
                    <a:pt x="1960721" y="275861"/>
                  </a:cubicBezTo>
                  <a:cubicBezTo>
                    <a:pt x="1960732" y="123512"/>
                    <a:pt x="1834283" y="0"/>
                    <a:pt x="1658736" y="0"/>
                  </a:cubicBezTo>
                  <a:close/>
                </a:path>
              </a:pathLst>
            </a:custGeom>
            <a:solidFill>
              <a:srgbClr val="01395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66675"/>
              <a:ext cx="1960721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59"/>
                </a:lnSpc>
              </a:pPr>
              <a:r>
                <a:rPr lang="en-US" sz="3599" b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O czym będziemy mówić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3096481" y="1028700"/>
            <a:ext cx="1935546" cy="1935546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3536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0"/>
                </a:lnSpc>
              </a:pPr>
              <a:r>
                <a:rPr lang="en-US" sz="2000" b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Satysfakcja</a:t>
              </a:r>
            </a:p>
          </p:txBody>
        </p:sp>
      </p:grpSp>
      <p:sp>
        <p:nvSpPr>
          <p:cNvPr id="47" name="Freeform 47"/>
          <p:cNvSpPr/>
          <p:nvPr/>
        </p:nvSpPr>
        <p:spPr>
          <a:xfrm rot="735179">
            <a:off x="13784485" y="506853"/>
            <a:ext cx="2748348" cy="2979239"/>
          </a:xfrm>
          <a:custGeom>
            <a:avLst/>
            <a:gdLst/>
            <a:ahLst/>
            <a:cxnLst/>
            <a:rect l="l" t="t" r="r" b="b"/>
            <a:pathLst>
              <a:path w="2748348" h="2979239">
                <a:moveTo>
                  <a:pt x="0" y="0"/>
                </a:moveTo>
                <a:lnTo>
                  <a:pt x="2748348" y="0"/>
                </a:lnTo>
                <a:lnTo>
                  <a:pt x="2748348" y="2979239"/>
                </a:lnTo>
                <a:lnTo>
                  <a:pt x="0" y="29792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8" name="Freeform 48"/>
          <p:cNvSpPr/>
          <p:nvPr/>
        </p:nvSpPr>
        <p:spPr>
          <a:xfrm rot="-891608">
            <a:off x="13483281" y="6867210"/>
            <a:ext cx="3002398" cy="2980563"/>
          </a:xfrm>
          <a:custGeom>
            <a:avLst/>
            <a:gdLst/>
            <a:ahLst/>
            <a:cxnLst/>
            <a:rect l="l" t="t" r="r" b="b"/>
            <a:pathLst>
              <a:path w="3002398" h="2980563">
                <a:moveTo>
                  <a:pt x="0" y="0"/>
                </a:moveTo>
                <a:lnTo>
                  <a:pt x="3002398" y="0"/>
                </a:lnTo>
                <a:lnTo>
                  <a:pt x="3002398" y="2980563"/>
                </a:lnTo>
                <a:lnTo>
                  <a:pt x="0" y="29805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0" y="0"/>
            <a:ext cx="3433286" cy="10287000"/>
          </a:xfrm>
          <a:prstGeom prst="rect">
            <a:avLst/>
          </a:prstGeom>
          <a:solidFill>
            <a:srgbClr val="3B79A8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0" y="5267798"/>
            <a:ext cx="5019202" cy="5019202"/>
          </a:xfrm>
          <a:custGeom>
            <a:avLst/>
            <a:gdLst/>
            <a:ahLst/>
            <a:cxnLst/>
            <a:rect l="l" t="t" r="r" b="b"/>
            <a:pathLst>
              <a:path w="5019202" h="5019202">
                <a:moveTo>
                  <a:pt x="0" y="0"/>
                </a:moveTo>
                <a:lnTo>
                  <a:pt x="5019202" y="0"/>
                </a:lnTo>
                <a:lnTo>
                  <a:pt x="5019202" y="5019202"/>
                </a:lnTo>
                <a:lnTo>
                  <a:pt x="0" y="5019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5400000">
            <a:off x="0" y="0"/>
            <a:ext cx="3433286" cy="3433286"/>
          </a:xfrm>
          <a:custGeom>
            <a:avLst/>
            <a:gdLst/>
            <a:ahLst/>
            <a:cxnLst/>
            <a:rect l="l" t="t" r="r" b="b"/>
            <a:pathLst>
              <a:path w="3433286" h="3433286">
                <a:moveTo>
                  <a:pt x="0" y="0"/>
                </a:moveTo>
                <a:lnTo>
                  <a:pt x="3433286" y="0"/>
                </a:lnTo>
                <a:lnTo>
                  <a:pt x="3433286" y="3433286"/>
                </a:lnTo>
                <a:lnTo>
                  <a:pt x="0" y="34332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5"/>
          <p:cNvGrpSpPr/>
          <p:nvPr/>
        </p:nvGrpSpPr>
        <p:grpSpPr>
          <a:xfrm>
            <a:off x="6520452" y="1986831"/>
            <a:ext cx="9351114" cy="945527"/>
            <a:chOff x="0" y="0"/>
            <a:chExt cx="2462845" cy="2490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62845" cy="249028"/>
            </a:xfrm>
            <a:custGeom>
              <a:avLst/>
              <a:gdLst/>
              <a:ahLst/>
              <a:cxnLst/>
              <a:rect l="l" t="t" r="r" b="b"/>
              <a:pathLst>
                <a:path w="2462845" h="249028">
                  <a:moveTo>
                    <a:pt x="82791" y="0"/>
                  </a:moveTo>
                  <a:lnTo>
                    <a:pt x="2380053" y="0"/>
                  </a:lnTo>
                  <a:cubicBezTo>
                    <a:pt x="2402011" y="0"/>
                    <a:pt x="2423069" y="8723"/>
                    <a:pt x="2438596" y="24249"/>
                  </a:cubicBezTo>
                  <a:cubicBezTo>
                    <a:pt x="2454122" y="39775"/>
                    <a:pt x="2462845" y="60834"/>
                    <a:pt x="2462845" y="82791"/>
                  </a:cubicBezTo>
                  <a:lnTo>
                    <a:pt x="2462845" y="166236"/>
                  </a:lnTo>
                  <a:cubicBezTo>
                    <a:pt x="2462845" y="188194"/>
                    <a:pt x="2454122" y="209252"/>
                    <a:pt x="2438596" y="224779"/>
                  </a:cubicBezTo>
                  <a:cubicBezTo>
                    <a:pt x="2423069" y="240305"/>
                    <a:pt x="2402011" y="249028"/>
                    <a:pt x="2380053" y="249028"/>
                  </a:cubicBezTo>
                  <a:lnTo>
                    <a:pt x="82791" y="249028"/>
                  </a:lnTo>
                  <a:cubicBezTo>
                    <a:pt x="60834" y="249028"/>
                    <a:pt x="39775" y="240305"/>
                    <a:pt x="24249" y="224779"/>
                  </a:cubicBezTo>
                  <a:cubicBezTo>
                    <a:pt x="8723" y="209252"/>
                    <a:pt x="0" y="188194"/>
                    <a:pt x="0" y="166236"/>
                  </a:cubicBezTo>
                  <a:lnTo>
                    <a:pt x="0" y="82791"/>
                  </a:lnTo>
                  <a:cubicBezTo>
                    <a:pt x="0" y="60834"/>
                    <a:pt x="8723" y="39775"/>
                    <a:pt x="24249" y="24249"/>
                  </a:cubicBezTo>
                  <a:cubicBezTo>
                    <a:pt x="39775" y="8723"/>
                    <a:pt x="60834" y="0"/>
                    <a:pt x="82791" y="0"/>
                  </a:cubicBezTo>
                  <a:close/>
                </a:path>
              </a:pathLst>
            </a:custGeom>
            <a:solidFill>
              <a:srgbClr val="53536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2462845" cy="182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737"/>
                </a:lnSpc>
              </a:pPr>
              <a:r>
                <a:rPr lang="en-US" sz="3700" b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 I stopnia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59100" y="5574381"/>
            <a:ext cx="9351114" cy="945527"/>
            <a:chOff x="0" y="0"/>
            <a:chExt cx="2462845" cy="2490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62845" cy="249028"/>
            </a:xfrm>
            <a:custGeom>
              <a:avLst/>
              <a:gdLst/>
              <a:ahLst/>
              <a:cxnLst/>
              <a:rect l="l" t="t" r="r" b="b"/>
              <a:pathLst>
                <a:path w="2462845" h="249028">
                  <a:moveTo>
                    <a:pt x="82791" y="0"/>
                  </a:moveTo>
                  <a:lnTo>
                    <a:pt x="2380053" y="0"/>
                  </a:lnTo>
                  <a:cubicBezTo>
                    <a:pt x="2402011" y="0"/>
                    <a:pt x="2423069" y="8723"/>
                    <a:pt x="2438596" y="24249"/>
                  </a:cubicBezTo>
                  <a:cubicBezTo>
                    <a:pt x="2454122" y="39775"/>
                    <a:pt x="2462845" y="60834"/>
                    <a:pt x="2462845" y="82791"/>
                  </a:cubicBezTo>
                  <a:lnTo>
                    <a:pt x="2462845" y="166236"/>
                  </a:lnTo>
                  <a:cubicBezTo>
                    <a:pt x="2462845" y="188194"/>
                    <a:pt x="2454122" y="209252"/>
                    <a:pt x="2438596" y="224779"/>
                  </a:cubicBezTo>
                  <a:cubicBezTo>
                    <a:pt x="2423069" y="240305"/>
                    <a:pt x="2402011" y="249028"/>
                    <a:pt x="2380053" y="249028"/>
                  </a:cubicBezTo>
                  <a:lnTo>
                    <a:pt x="82791" y="249028"/>
                  </a:lnTo>
                  <a:cubicBezTo>
                    <a:pt x="60834" y="249028"/>
                    <a:pt x="39775" y="240305"/>
                    <a:pt x="24249" y="224779"/>
                  </a:cubicBezTo>
                  <a:cubicBezTo>
                    <a:pt x="8723" y="209252"/>
                    <a:pt x="0" y="188194"/>
                    <a:pt x="0" y="166236"/>
                  </a:cubicBezTo>
                  <a:lnTo>
                    <a:pt x="0" y="82791"/>
                  </a:lnTo>
                  <a:cubicBezTo>
                    <a:pt x="0" y="60834"/>
                    <a:pt x="8723" y="39775"/>
                    <a:pt x="24249" y="24249"/>
                  </a:cubicBezTo>
                  <a:cubicBezTo>
                    <a:pt x="39775" y="8723"/>
                    <a:pt x="60834" y="0"/>
                    <a:pt x="82791" y="0"/>
                  </a:cubicBezTo>
                  <a:close/>
                </a:path>
              </a:pathLst>
            </a:custGeom>
            <a:solidFill>
              <a:srgbClr val="53536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6675"/>
              <a:ext cx="2462845" cy="182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737"/>
                </a:lnSpc>
              </a:pPr>
              <a:r>
                <a:rPr lang="en-US" sz="3700" b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 II stopnia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559100" y="7902815"/>
            <a:ext cx="9351114" cy="945527"/>
            <a:chOff x="0" y="0"/>
            <a:chExt cx="2462845" cy="2490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62845" cy="249028"/>
            </a:xfrm>
            <a:custGeom>
              <a:avLst/>
              <a:gdLst/>
              <a:ahLst/>
              <a:cxnLst/>
              <a:rect l="l" t="t" r="r" b="b"/>
              <a:pathLst>
                <a:path w="2462845" h="249028">
                  <a:moveTo>
                    <a:pt x="82791" y="0"/>
                  </a:moveTo>
                  <a:lnTo>
                    <a:pt x="2380053" y="0"/>
                  </a:lnTo>
                  <a:cubicBezTo>
                    <a:pt x="2402011" y="0"/>
                    <a:pt x="2423069" y="8723"/>
                    <a:pt x="2438596" y="24249"/>
                  </a:cubicBezTo>
                  <a:cubicBezTo>
                    <a:pt x="2454122" y="39775"/>
                    <a:pt x="2462845" y="60834"/>
                    <a:pt x="2462845" y="82791"/>
                  </a:cubicBezTo>
                  <a:lnTo>
                    <a:pt x="2462845" y="166236"/>
                  </a:lnTo>
                  <a:cubicBezTo>
                    <a:pt x="2462845" y="188194"/>
                    <a:pt x="2454122" y="209252"/>
                    <a:pt x="2438596" y="224779"/>
                  </a:cubicBezTo>
                  <a:cubicBezTo>
                    <a:pt x="2423069" y="240305"/>
                    <a:pt x="2402011" y="249028"/>
                    <a:pt x="2380053" y="249028"/>
                  </a:cubicBezTo>
                  <a:lnTo>
                    <a:pt x="82791" y="249028"/>
                  </a:lnTo>
                  <a:cubicBezTo>
                    <a:pt x="60834" y="249028"/>
                    <a:pt x="39775" y="240305"/>
                    <a:pt x="24249" y="224779"/>
                  </a:cubicBezTo>
                  <a:cubicBezTo>
                    <a:pt x="8723" y="209252"/>
                    <a:pt x="0" y="188194"/>
                    <a:pt x="0" y="166236"/>
                  </a:cubicBezTo>
                  <a:lnTo>
                    <a:pt x="0" y="82791"/>
                  </a:lnTo>
                  <a:cubicBezTo>
                    <a:pt x="0" y="60834"/>
                    <a:pt x="8723" y="39775"/>
                    <a:pt x="24249" y="24249"/>
                  </a:cubicBezTo>
                  <a:cubicBezTo>
                    <a:pt x="39775" y="8723"/>
                    <a:pt x="60834" y="0"/>
                    <a:pt x="82791" y="0"/>
                  </a:cubicBezTo>
                  <a:close/>
                </a:path>
              </a:pathLst>
            </a:custGeom>
            <a:solidFill>
              <a:srgbClr val="53536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6675"/>
              <a:ext cx="2462845" cy="182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737"/>
                </a:lnSpc>
              </a:pPr>
              <a:r>
                <a:rPr lang="en-US" sz="3700" b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 III stopnia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6427" y="1379939"/>
            <a:ext cx="4106695" cy="4106695"/>
          </a:xfrm>
          <a:custGeom>
            <a:avLst/>
            <a:gdLst/>
            <a:ahLst/>
            <a:cxnLst/>
            <a:rect l="l" t="t" r="r" b="b"/>
            <a:pathLst>
              <a:path w="4106695" h="4106695">
                <a:moveTo>
                  <a:pt x="0" y="0"/>
                </a:moveTo>
                <a:lnTo>
                  <a:pt x="4106695" y="0"/>
                </a:lnTo>
                <a:lnTo>
                  <a:pt x="4106695" y="4106695"/>
                </a:lnTo>
                <a:lnTo>
                  <a:pt x="0" y="41066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6726631" y="619123"/>
            <a:ext cx="8115300" cy="866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Analiza danych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03246" y="3236963"/>
            <a:ext cx="9202870" cy="1987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41" lvl="1" indent="-280670" algn="l">
              <a:lnSpc>
                <a:spcPts val="3120"/>
              </a:lnSpc>
              <a:buFont typeface="Arial"/>
              <a:buChar char="•"/>
            </a:pP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wskaźnik</a:t>
            </a:r>
            <a:r>
              <a:rPr lang="en-US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satysfakcj</a:t>
            </a:r>
            <a:r>
              <a:rPr lang="pl-PL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</a:t>
            </a:r>
            <a:r>
              <a:rPr lang="en-US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użytkowników</a:t>
            </a:r>
            <a:r>
              <a:rPr lang="en-US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(</a:t>
            </a: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globaln</a:t>
            </a:r>
            <a:r>
              <a:rPr lang="pl-PL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y</a:t>
            </a:r>
            <a:r>
              <a:rPr lang="en-US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)</a:t>
            </a:r>
          </a:p>
          <a:p>
            <a:pPr marL="561341" lvl="1" indent="-280670" algn="l">
              <a:lnSpc>
                <a:spcPts val="3120"/>
              </a:lnSpc>
              <a:spcBef>
                <a:spcPct val="0"/>
              </a:spcBef>
              <a:buFont typeface="Arial"/>
              <a:buChar char="•"/>
            </a:pP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wskaźniki</a:t>
            </a:r>
            <a:r>
              <a:rPr lang="en-US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pl-PL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satysfakcji </a:t>
            </a:r>
            <a:r>
              <a:rPr lang="pl-PL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szczegóowe</a:t>
            </a:r>
            <a:endParaRPr lang="en-US" sz="260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561341" lvl="1" indent="-280670" algn="l">
              <a:lnSpc>
                <a:spcPts val="3120"/>
              </a:lnSpc>
              <a:spcBef>
                <a:spcPct val="0"/>
              </a:spcBef>
              <a:buFont typeface="Arial"/>
              <a:buChar char="•"/>
            </a:pP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sposoby</a:t>
            </a:r>
            <a:r>
              <a:rPr lang="en-US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korzystania</a:t>
            </a:r>
            <a:r>
              <a:rPr lang="en-US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z </a:t>
            </a: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biblioteki</a:t>
            </a:r>
            <a:endParaRPr lang="en-US" sz="260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561341" lvl="1" indent="-280670" algn="l">
              <a:lnSpc>
                <a:spcPts val="3120"/>
              </a:lnSpc>
              <a:spcBef>
                <a:spcPct val="0"/>
              </a:spcBef>
              <a:buFont typeface="Arial"/>
              <a:buChar char="•"/>
            </a:pP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strukturę</a:t>
            </a:r>
            <a:r>
              <a:rPr lang="en-US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społeczno-demograficzną</a:t>
            </a:r>
            <a:r>
              <a:rPr lang="en-US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użytkowników</a:t>
            </a:r>
            <a:endParaRPr lang="en-US" sz="260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561341" lvl="1" indent="-280670" algn="l">
              <a:lnSpc>
                <a:spcPts val="3120"/>
              </a:lnSpc>
              <a:spcBef>
                <a:spcPct val="0"/>
              </a:spcBef>
              <a:buFont typeface="Arial"/>
              <a:buChar char="•"/>
            </a:pP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problemy</a:t>
            </a:r>
            <a:r>
              <a:rPr lang="en-US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, </a:t>
            </a: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sugestie</a:t>
            </a:r>
            <a:r>
              <a:rPr lang="en-US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zmian</a:t>
            </a:r>
            <a:r>
              <a:rPr lang="en-US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(</a:t>
            </a: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pyt</a:t>
            </a:r>
            <a:r>
              <a:rPr lang="en-US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 </a:t>
            </a: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otwarte</a:t>
            </a:r>
            <a:r>
              <a:rPr lang="en-US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38600" y="9048751"/>
            <a:ext cx="7182200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41" lvl="1" indent="-280670">
              <a:lnSpc>
                <a:spcPts val="3120"/>
              </a:lnSpc>
              <a:buFont typeface="Arial"/>
              <a:buChar char="•"/>
            </a:pP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zmiany</a:t>
            </a:r>
            <a:r>
              <a:rPr lang="en-US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na</a:t>
            </a:r>
            <a:r>
              <a:rPr lang="en-US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przestrzeni</a:t>
            </a:r>
            <a:r>
              <a:rPr lang="en-US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czasu</a:t>
            </a:r>
            <a:endParaRPr lang="en-US" sz="260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520452" y="6758032"/>
            <a:ext cx="7728948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41" lvl="1" indent="-280670" algn="just">
              <a:lnSpc>
                <a:spcPts val="3120"/>
              </a:lnSpc>
              <a:buFont typeface="Arial"/>
              <a:buChar char="•"/>
            </a:pP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porównania</a:t>
            </a:r>
            <a:r>
              <a:rPr lang="en-US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podgrup</a:t>
            </a:r>
            <a:endParaRPr lang="en-US" sz="260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561341" lvl="1" indent="-280670">
              <a:lnSpc>
                <a:spcPts val="3120"/>
              </a:lnSpc>
              <a:spcBef>
                <a:spcPct val="0"/>
              </a:spcBef>
              <a:buFont typeface="Arial"/>
              <a:buChar char="•"/>
            </a:pP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związki</a:t>
            </a:r>
            <a:r>
              <a:rPr lang="en-US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przyczynowo</a:t>
            </a:r>
            <a:r>
              <a:rPr lang="en-US" sz="260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- </a:t>
            </a:r>
            <a:r>
              <a:rPr lang="en-US" sz="260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skutkowe</a:t>
            </a:r>
            <a:endParaRPr lang="en-US" sz="260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91737" y="4006323"/>
            <a:ext cx="3847258" cy="4537719"/>
            <a:chOff x="0" y="0"/>
            <a:chExt cx="718977" cy="8480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8977" cy="848010"/>
            </a:xfrm>
            <a:custGeom>
              <a:avLst/>
              <a:gdLst/>
              <a:ahLst/>
              <a:cxnLst/>
              <a:rect l="l" t="t" r="r" b="b"/>
              <a:pathLst>
                <a:path w="718977" h="848010">
                  <a:moveTo>
                    <a:pt x="239788" y="19070"/>
                  </a:moveTo>
                  <a:cubicBezTo>
                    <a:pt x="276530" y="7556"/>
                    <a:pt x="318554" y="0"/>
                    <a:pt x="359682" y="0"/>
                  </a:cubicBezTo>
                  <a:cubicBezTo>
                    <a:pt x="400812" y="0"/>
                    <a:pt x="440388" y="6476"/>
                    <a:pt x="476860" y="17990"/>
                  </a:cubicBezTo>
                  <a:cubicBezTo>
                    <a:pt x="477637" y="18350"/>
                    <a:pt x="478413" y="18350"/>
                    <a:pt x="479188" y="18710"/>
                  </a:cubicBezTo>
                  <a:cubicBezTo>
                    <a:pt x="616155" y="64765"/>
                    <a:pt x="717037" y="186379"/>
                    <a:pt x="718977" y="329284"/>
                  </a:cubicBezTo>
                  <a:lnTo>
                    <a:pt x="718977" y="848010"/>
                  </a:lnTo>
                  <a:lnTo>
                    <a:pt x="0" y="848010"/>
                  </a:lnTo>
                  <a:lnTo>
                    <a:pt x="0" y="329669"/>
                  </a:lnTo>
                  <a:cubicBezTo>
                    <a:pt x="1940" y="185660"/>
                    <a:pt x="101270" y="64045"/>
                    <a:pt x="239788" y="19070"/>
                  </a:cubicBez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5100"/>
              <a:ext cx="718977" cy="682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434270" y="3951612"/>
            <a:ext cx="3847258" cy="4537719"/>
            <a:chOff x="0" y="0"/>
            <a:chExt cx="718977" cy="848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18977" cy="848010"/>
            </a:xfrm>
            <a:custGeom>
              <a:avLst/>
              <a:gdLst/>
              <a:ahLst/>
              <a:cxnLst/>
              <a:rect l="l" t="t" r="r" b="b"/>
              <a:pathLst>
                <a:path w="718977" h="848010">
                  <a:moveTo>
                    <a:pt x="239788" y="19070"/>
                  </a:moveTo>
                  <a:cubicBezTo>
                    <a:pt x="276530" y="7556"/>
                    <a:pt x="318554" y="0"/>
                    <a:pt x="359682" y="0"/>
                  </a:cubicBezTo>
                  <a:cubicBezTo>
                    <a:pt x="400812" y="0"/>
                    <a:pt x="440388" y="6476"/>
                    <a:pt x="476860" y="17990"/>
                  </a:cubicBezTo>
                  <a:cubicBezTo>
                    <a:pt x="477637" y="18350"/>
                    <a:pt x="478413" y="18350"/>
                    <a:pt x="479188" y="18710"/>
                  </a:cubicBezTo>
                  <a:cubicBezTo>
                    <a:pt x="616155" y="64765"/>
                    <a:pt x="717037" y="186379"/>
                    <a:pt x="718977" y="329284"/>
                  </a:cubicBezTo>
                  <a:lnTo>
                    <a:pt x="718977" y="848010"/>
                  </a:lnTo>
                  <a:lnTo>
                    <a:pt x="0" y="848010"/>
                  </a:lnTo>
                  <a:lnTo>
                    <a:pt x="0" y="329669"/>
                  </a:lnTo>
                  <a:cubicBezTo>
                    <a:pt x="1940" y="185660"/>
                    <a:pt x="101270" y="64045"/>
                    <a:pt x="239788" y="19070"/>
                  </a:cubicBez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65100"/>
              <a:ext cx="718977" cy="682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783745" y="4641076"/>
            <a:ext cx="862843" cy="862843"/>
          </a:xfrm>
          <a:custGeom>
            <a:avLst/>
            <a:gdLst/>
            <a:ahLst/>
            <a:cxnLst/>
            <a:rect l="l" t="t" r="r" b="b"/>
            <a:pathLst>
              <a:path w="862843" h="862843">
                <a:moveTo>
                  <a:pt x="0" y="0"/>
                </a:moveTo>
                <a:lnTo>
                  <a:pt x="862843" y="0"/>
                </a:lnTo>
                <a:lnTo>
                  <a:pt x="862843" y="862843"/>
                </a:lnTo>
                <a:lnTo>
                  <a:pt x="0" y="862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9" name="Group 9"/>
          <p:cNvGrpSpPr/>
          <p:nvPr/>
        </p:nvGrpSpPr>
        <p:grpSpPr>
          <a:xfrm>
            <a:off x="5149205" y="4006323"/>
            <a:ext cx="3847258" cy="4537719"/>
            <a:chOff x="0" y="0"/>
            <a:chExt cx="718977" cy="8480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18977" cy="848010"/>
            </a:xfrm>
            <a:custGeom>
              <a:avLst/>
              <a:gdLst/>
              <a:ahLst/>
              <a:cxnLst/>
              <a:rect l="l" t="t" r="r" b="b"/>
              <a:pathLst>
                <a:path w="718977" h="848010">
                  <a:moveTo>
                    <a:pt x="239788" y="19070"/>
                  </a:moveTo>
                  <a:cubicBezTo>
                    <a:pt x="276530" y="7556"/>
                    <a:pt x="318554" y="0"/>
                    <a:pt x="359682" y="0"/>
                  </a:cubicBezTo>
                  <a:cubicBezTo>
                    <a:pt x="400812" y="0"/>
                    <a:pt x="440388" y="6476"/>
                    <a:pt x="476860" y="17990"/>
                  </a:cubicBezTo>
                  <a:cubicBezTo>
                    <a:pt x="477637" y="18350"/>
                    <a:pt x="478413" y="18350"/>
                    <a:pt x="479188" y="18710"/>
                  </a:cubicBezTo>
                  <a:cubicBezTo>
                    <a:pt x="616155" y="64765"/>
                    <a:pt x="717037" y="186379"/>
                    <a:pt x="718977" y="329284"/>
                  </a:cubicBezTo>
                  <a:lnTo>
                    <a:pt x="718977" y="848010"/>
                  </a:lnTo>
                  <a:lnTo>
                    <a:pt x="0" y="848010"/>
                  </a:lnTo>
                  <a:lnTo>
                    <a:pt x="0" y="329669"/>
                  </a:lnTo>
                  <a:cubicBezTo>
                    <a:pt x="1940" y="185660"/>
                    <a:pt x="101270" y="64045"/>
                    <a:pt x="239788" y="19070"/>
                  </a:cubicBez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65100"/>
              <a:ext cx="718977" cy="682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6648675" y="4641076"/>
            <a:ext cx="848317" cy="862843"/>
          </a:xfrm>
          <a:custGeom>
            <a:avLst/>
            <a:gdLst/>
            <a:ahLst/>
            <a:cxnLst/>
            <a:rect l="l" t="t" r="r" b="b"/>
            <a:pathLst>
              <a:path w="848317" h="862843">
                <a:moveTo>
                  <a:pt x="0" y="0"/>
                </a:moveTo>
                <a:lnTo>
                  <a:pt x="848317" y="0"/>
                </a:lnTo>
                <a:lnTo>
                  <a:pt x="848317" y="862843"/>
                </a:lnTo>
                <a:lnTo>
                  <a:pt x="0" y="86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3" name="Group 13"/>
          <p:cNvGrpSpPr/>
          <p:nvPr/>
        </p:nvGrpSpPr>
        <p:grpSpPr>
          <a:xfrm>
            <a:off x="1006672" y="4006323"/>
            <a:ext cx="3847258" cy="4537719"/>
            <a:chOff x="0" y="0"/>
            <a:chExt cx="718977" cy="8480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18977" cy="848010"/>
            </a:xfrm>
            <a:custGeom>
              <a:avLst/>
              <a:gdLst/>
              <a:ahLst/>
              <a:cxnLst/>
              <a:rect l="l" t="t" r="r" b="b"/>
              <a:pathLst>
                <a:path w="718977" h="848010">
                  <a:moveTo>
                    <a:pt x="239788" y="19070"/>
                  </a:moveTo>
                  <a:cubicBezTo>
                    <a:pt x="276530" y="7556"/>
                    <a:pt x="318554" y="0"/>
                    <a:pt x="359682" y="0"/>
                  </a:cubicBezTo>
                  <a:cubicBezTo>
                    <a:pt x="400812" y="0"/>
                    <a:pt x="440388" y="6476"/>
                    <a:pt x="476860" y="17990"/>
                  </a:cubicBezTo>
                  <a:cubicBezTo>
                    <a:pt x="477637" y="18350"/>
                    <a:pt x="478413" y="18350"/>
                    <a:pt x="479188" y="18710"/>
                  </a:cubicBezTo>
                  <a:cubicBezTo>
                    <a:pt x="616155" y="64765"/>
                    <a:pt x="717037" y="186379"/>
                    <a:pt x="718977" y="329284"/>
                  </a:cubicBezTo>
                  <a:lnTo>
                    <a:pt x="718977" y="848010"/>
                  </a:lnTo>
                  <a:lnTo>
                    <a:pt x="0" y="848010"/>
                  </a:lnTo>
                  <a:lnTo>
                    <a:pt x="0" y="329669"/>
                  </a:lnTo>
                  <a:cubicBezTo>
                    <a:pt x="1940" y="185660"/>
                    <a:pt x="101270" y="64045"/>
                    <a:pt x="239788" y="19070"/>
                  </a:cubicBezTo>
                  <a:close/>
                </a:path>
              </a:pathLst>
            </a:custGeom>
            <a:solidFill>
              <a:srgbClr val="5893C3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65100"/>
              <a:ext cx="718977" cy="682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499079" y="4856786"/>
            <a:ext cx="862843" cy="431422"/>
          </a:xfrm>
          <a:custGeom>
            <a:avLst/>
            <a:gdLst/>
            <a:ahLst/>
            <a:cxnLst/>
            <a:rect l="l" t="t" r="r" b="b"/>
            <a:pathLst>
              <a:path w="862843" h="431422">
                <a:moveTo>
                  <a:pt x="0" y="0"/>
                </a:moveTo>
                <a:lnTo>
                  <a:pt x="862843" y="0"/>
                </a:lnTo>
                <a:lnTo>
                  <a:pt x="862843" y="431422"/>
                </a:lnTo>
                <a:lnTo>
                  <a:pt x="0" y="43142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7" name="Group 17"/>
          <p:cNvGrpSpPr/>
          <p:nvPr/>
        </p:nvGrpSpPr>
        <p:grpSpPr>
          <a:xfrm>
            <a:off x="14930709" y="4641076"/>
            <a:ext cx="854381" cy="85438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90500" y="228600"/>
              <a:ext cx="431800" cy="39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9586172" y="5874805"/>
            <a:ext cx="3257989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b="1">
                <a:solidFill>
                  <a:srgbClr val="01395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Średnia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559605" y="6634199"/>
            <a:ext cx="3311523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013950"/>
                </a:solidFill>
                <a:latin typeface="Quicksand"/>
                <a:ea typeface="Quicksand"/>
                <a:cs typeface="Quicksand"/>
                <a:sym typeface="Quicksand"/>
              </a:rPr>
              <a:t>średnia wszystkich wartości danych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013950"/>
                </a:solidFill>
                <a:latin typeface="Quicksand"/>
                <a:ea typeface="Quicksand"/>
                <a:cs typeface="Quicksand"/>
                <a:sym typeface="Quicksand"/>
              </a:rPr>
              <a:t>w zbiorze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43839" y="5874805"/>
            <a:ext cx="3257989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b="1">
                <a:solidFill>
                  <a:srgbClr val="01395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Wskaźniki struktury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767689" y="7262849"/>
            <a:ext cx="2934139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013950"/>
                </a:solidFill>
                <a:latin typeface="Quicksand"/>
                <a:ea typeface="Quicksand"/>
                <a:cs typeface="Quicksand"/>
                <a:sym typeface="Quicksand"/>
              </a:rPr>
              <a:t>udział procentowy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54289" y="5874805"/>
            <a:ext cx="3552423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b="1">
                <a:solidFill>
                  <a:srgbClr val="01395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Częstości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22948" y="6634199"/>
            <a:ext cx="3214706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013950"/>
                </a:solidFill>
                <a:latin typeface="Quicksand"/>
                <a:ea typeface="Quicksand"/>
                <a:cs typeface="Quicksand"/>
                <a:sym typeface="Quicksand"/>
              </a:rPr>
              <a:t>liczba wystąpień wyniku w zbiorze danych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728905" y="5866342"/>
            <a:ext cx="3257989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b="1">
                <a:solidFill>
                  <a:srgbClr val="01395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Dominanta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064915" y="6634199"/>
            <a:ext cx="2585969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013950"/>
                </a:solidFill>
                <a:latin typeface="Quicksand"/>
                <a:ea typeface="Quicksand"/>
                <a:cs typeface="Quicksand"/>
                <a:sym typeface="Quicksand"/>
              </a:rPr>
              <a:t>najczęściej występująca wartość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887076" y="1383466"/>
            <a:ext cx="10513849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>
                <a:solidFill>
                  <a:srgbClr val="F0885C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Analiza I stopnia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062261" cy="10287000"/>
            <a:chOff x="0" y="0"/>
            <a:chExt cx="186001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60019" cy="2709333"/>
            </a:xfrm>
            <a:custGeom>
              <a:avLst/>
              <a:gdLst/>
              <a:ahLst/>
              <a:cxnLst/>
              <a:rect l="l" t="t" r="r" b="b"/>
              <a:pathLst>
                <a:path w="1860019" h="2709333">
                  <a:moveTo>
                    <a:pt x="0" y="0"/>
                  </a:moveTo>
                  <a:lnTo>
                    <a:pt x="1860019" y="0"/>
                  </a:lnTo>
                  <a:lnTo>
                    <a:pt x="186001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6263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1860019" cy="2671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1427297"/>
              </p:ext>
            </p:extLst>
          </p:nvPr>
        </p:nvGraphicFramePr>
        <p:xfrm>
          <a:off x="7941749" y="1485540"/>
          <a:ext cx="9929649" cy="7447067"/>
        </p:xfrm>
        <a:graphic>
          <a:graphicData uri="http://schemas.openxmlformats.org/drawingml/2006/table">
            <a:tbl>
              <a:tblPr/>
              <a:tblGrid>
                <a:gridCol w="4555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26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016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305787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Zmienna niezależna </a:t>
                      </a:r>
                      <a:endParaRPr lang="en-US" sz="1100"/>
                    </a:p>
                    <a:p>
                      <a:pPr algn="ctr">
                        <a:lnSpc>
                          <a:spcPts val="3219"/>
                        </a:lnSpc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(objaśniająca)</a:t>
                      </a:r>
                    </a:p>
                  </a:txBody>
                  <a:tcPr marL="164606" marR="164606" marT="164606" marB="164606" anchor="ctr">
                    <a:lnL w="0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8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endParaRPr lang="en-US" sz="1100"/>
                    </a:p>
                  </a:txBody>
                  <a:tcPr marL="164606" marR="164606" marT="164606" marB="164606" anchor="ctr">
                    <a:lnL w="0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9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Zmienna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zależna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 (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objaśniana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)</a:t>
                      </a:r>
                      <a:endParaRPr lang="en-US" sz="1100" dirty="0"/>
                    </a:p>
                  </a:txBody>
                  <a:tcPr marL="164606" marR="164606" marT="164606" marB="164606" anchor="ctr">
                    <a:lnL w="0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8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11574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dirty="0" err="1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płeć</a:t>
                      </a:r>
                      <a:r>
                        <a:rPr lang="en-US" sz="2299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endParaRPr lang="en-US" sz="1100" dirty="0"/>
                    </a:p>
                    <a:p>
                      <a:pPr algn="ctr">
                        <a:lnSpc>
                          <a:spcPts val="3219"/>
                        </a:lnSpc>
                      </a:pPr>
                      <a:r>
                        <a:rPr lang="en-US" sz="2299" dirty="0" err="1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wiek</a:t>
                      </a:r>
                      <a:r>
                        <a:rPr lang="en-US" sz="2299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</a:p>
                    <a:p>
                      <a:pPr algn="ctr">
                        <a:lnSpc>
                          <a:spcPts val="3219"/>
                        </a:lnSpc>
                      </a:pPr>
                      <a:r>
                        <a:rPr lang="en-US" sz="2299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status </a:t>
                      </a:r>
                    </a:p>
                    <a:p>
                      <a:pPr algn="ctr">
                        <a:lnSpc>
                          <a:spcPts val="3219"/>
                        </a:lnSpc>
                      </a:pPr>
                      <a:r>
                        <a:rPr lang="en-US" sz="2299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forma </a:t>
                      </a:r>
                      <a:r>
                        <a:rPr lang="en-US" sz="2299" dirty="0" err="1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korzystania</a:t>
                      </a:r>
                      <a:endParaRPr lang="en-US" sz="2299" dirty="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algn="ctr">
                        <a:lnSpc>
                          <a:spcPts val="3219"/>
                        </a:lnSpc>
                      </a:pPr>
                      <a:r>
                        <a:rPr lang="en-US" sz="2299" dirty="0" err="1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częstotliwość</a:t>
                      </a:r>
                      <a:r>
                        <a:rPr lang="en-US" sz="2299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-US" sz="2299" dirty="0" err="1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odwiedzin</a:t>
                      </a:r>
                      <a:endParaRPr lang="en-US" sz="2299" dirty="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64606" marR="164606" marT="164606" marB="164606" anchor="ctr">
                    <a:lnL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endParaRPr lang="en-US" sz="1100"/>
                    </a:p>
                  </a:txBody>
                  <a:tcPr marL="164606" marR="164606" marT="164606" marB="164606" anchor="ctr">
                    <a:lnL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9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 dirty="0" err="1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ocenę</a:t>
                      </a:r>
                      <a:r>
                        <a:rPr lang="en-US" sz="2300" dirty="0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globalną</a:t>
                      </a:r>
                      <a:endParaRPr lang="en-US" sz="1100" dirty="0"/>
                    </a:p>
                    <a:p>
                      <a:pPr algn="ctr">
                        <a:lnSpc>
                          <a:spcPts val="3220"/>
                        </a:lnSpc>
                      </a:pPr>
                      <a:r>
                        <a:rPr lang="en-US" sz="2300" dirty="0" err="1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oceny</a:t>
                      </a:r>
                      <a:r>
                        <a:rPr lang="en-US" sz="2300" dirty="0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szczegółowe</a:t>
                      </a:r>
                      <a:endParaRPr lang="en-US" sz="2300" dirty="0">
                        <a:solidFill>
                          <a:srgbClr val="F0885C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algn="ctr">
                        <a:lnSpc>
                          <a:spcPts val="3220"/>
                        </a:lnSpc>
                      </a:pPr>
                      <a:r>
                        <a:rPr lang="en-US" sz="2300" dirty="0" err="1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cele</a:t>
                      </a:r>
                      <a:r>
                        <a:rPr lang="en-US" sz="2300" dirty="0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odwiedzin</a:t>
                      </a:r>
                      <a:endParaRPr lang="en-US" sz="2300" dirty="0">
                        <a:solidFill>
                          <a:srgbClr val="F0885C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164606" marR="164606" marT="164606" marB="164606" anchor="ctr">
                    <a:lnL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64853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dirty="0" err="1">
                          <a:solidFill>
                            <a:srgbClr val="FFFFFF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płeć</a:t>
                      </a:r>
                      <a:r>
                        <a:rPr lang="en-US" sz="2299" dirty="0">
                          <a:solidFill>
                            <a:srgbClr val="FFFFFF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endParaRPr lang="en-US" sz="1100" dirty="0"/>
                    </a:p>
                    <a:p>
                      <a:pPr algn="ctr">
                        <a:lnSpc>
                          <a:spcPts val="3219"/>
                        </a:lnSpc>
                      </a:pPr>
                      <a:r>
                        <a:rPr lang="en-US" sz="2299" dirty="0" err="1">
                          <a:solidFill>
                            <a:srgbClr val="FFFFFF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wiek</a:t>
                      </a:r>
                      <a:r>
                        <a:rPr lang="en-US" sz="2299" dirty="0">
                          <a:solidFill>
                            <a:srgbClr val="FFFFFF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</a:p>
                    <a:p>
                      <a:pPr algn="ctr">
                        <a:lnSpc>
                          <a:spcPts val="3219"/>
                        </a:lnSpc>
                      </a:pPr>
                      <a:r>
                        <a:rPr lang="en-US" sz="2299" dirty="0">
                          <a:solidFill>
                            <a:srgbClr val="FFFFFF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status</a:t>
                      </a:r>
                    </a:p>
                  </a:txBody>
                  <a:tcPr marL="164606" marR="164606" marT="164606" marB="164606" anchor="ctr">
                    <a:lnL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endParaRPr lang="en-US" sz="1100"/>
                    </a:p>
                  </a:txBody>
                  <a:tcPr marL="164606" marR="164606" marT="164606" marB="164606" anchor="ctr">
                    <a:lnL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9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 dirty="0" err="1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formę</a:t>
                      </a:r>
                      <a:r>
                        <a:rPr lang="en-US" sz="2300" dirty="0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korzystanie</a:t>
                      </a:r>
                      <a:endParaRPr lang="en-US" sz="1100" dirty="0"/>
                    </a:p>
                    <a:p>
                      <a:pPr algn="ctr">
                        <a:lnSpc>
                          <a:spcPts val="3220"/>
                        </a:lnSpc>
                      </a:pPr>
                      <a:r>
                        <a:rPr lang="en-US" sz="2300" dirty="0" err="1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częstotliwośc</a:t>
                      </a:r>
                      <a:r>
                        <a:rPr lang="en-US" sz="2300" dirty="0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odwiedzin</a:t>
                      </a:r>
                      <a:endParaRPr lang="en-US" sz="2300" dirty="0">
                        <a:solidFill>
                          <a:srgbClr val="F0885C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164606" marR="164606" marT="164606" marB="164606" anchor="ctr">
                    <a:lnL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64853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FFFFFF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cele odwiedzin</a:t>
                      </a:r>
                      <a:endParaRPr lang="en-US" sz="1100"/>
                    </a:p>
                  </a:txBody>
                  <a:tcPr marL="164606" marR="164606" marT="164606" marB="164606" anchor="ctr">
                    <a:lnL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endParaRPr lang="en-US" sz="1100"/>
                    </a:p>
                  </a:txBody>
                  <a:tcPr marL="164606" marR="164606" marT="164606" marB="164606" anchor="ctr">
                    <a:lnL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9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 dirty="0" err="1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częstotliwość</a:t>
                      </a:r>
                      <a:r>
                        <a:rPr lang="en-US" sz="2300" dirty="0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odwiedzin</a:t>
                      </a:r>
                      <a:endParaRPr lang="en-US" sz="1100" dirty="0"/>
                    </a:p>
                    <a:p>
                      <a:pPr algn="ctr">
                        <a:lnSpc>
                          <a:spcPts val="3220"/>
                        </a:lnSpc>
                      </a:pPr>
                      <a:r>
                        <a:rPr lang="en-US" sz="2300" dirty="0" err="1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ocenę</a:t>
                      </a:r>
                      <a:r>
                        <a:rPr lang="en-US" sz="2300" dirty="0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globalną</a:t>
                      </a:r>
                      <a:r>
                        <a:rPr lang="en-US" sz="2300" dirty="0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</a:p>
                    <a:p>
                      <a:pPr algn="ctr">
                        <a:lnSpc>
                          <a:spcPts val="3220"/>
                        </a:lnSpc>
                      </a:pPr>
                      <a:r>
                        <a:rPr lang="en-US" sz="2300" dirty="0" err="1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oceny</a:t>
                      </a:r>
                      <a:r>
                        <a:rPr lang="en-US" sz="2300" dirty="0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F0885C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szczegółowe</a:t>
                      </a:r>
                      <a:endParaRPr lang="en-US" sz="2300" dirty="0">
                        <a:solidFill>
                          <a:srgbClr val="F0885C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164606" marR="164606" marT="164606" marB="164606" anchor="ctr">
                    <a:lnL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461" cap="flat" cmpd="sng" algn="ctr">
                      <a:solidFill>
                        <a:srgbClr val="01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 rot="5247826">
            <a:off x="12745742" y="3194299"/>
            <a:ext cx="1077870" cy="1721150"/>
          </a:xfrm>
          <a:custGeom>
            <a:avLst/>
            <a:gdLst/>
            <a:ahLst/>
            <a:cxnLst/>
            <a:rect l="l" t="t" r="r" b="b"/>
            <a:pathLst>
              <a:path w="1077870" h="1721150">
                <a:moveTo>
                  <a:pt x="0" y="0"/>
                </a:moveTo>
                <a:lnTo>
                  <a:pt x="1077870" y="0"/>
                </a:lnTo>
                <a:lnTo>
                  <a:pt x="1077870" y="1721150"/>
                </a:lnTo>
                <a:lnTo>
                  <a:pt x="0" y="172115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2257623" y="5946499"/>
            <a:ext cx="1697966" cy="929450"/>
          </a:xfrm>
          <a:custGeom>
            <a:avLst/>
            <a:gdLst/>
            <a:ahLst/>
            <a:cxnLst/>
            <a:rect l="l" t="t" r="r" b="b"/>
            <a:pathLst>
              <a:path w="1697966" h="929450">
                <a:moveTo>
                  <a:pt x="0" y="0"/>
                </a:moveTo>
                <a:lnTo>
                  <a:pt x="1697966" y="0"/>
                </a:lnTo>
                <a:lnTo>
                  <a:pt x="1697966" y="929450"/>
                </a:lnTo>
                <a:lnTo>
                  <a:pt x="0" y="92945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2068277" y="8000190"/>
            <a:ext cx="2076658" cy="445537"/>
          </a:xfrm>
          <a:custGeom>
            <a:avLst/>
            <a:gdLst/>
            <a:ahLst/>
            <a:cxnLst/>
            <a:rect l="l" t="t" r="r" b="b"/>
            <a:pathLst>
              <a:path w="2076658" h="445537">
                <a:moveTo>
                  <a:pt x="0" y="0"/>
                </a:moveTo>
                <a:lnTo>
                  <a:pt x="2076658" y="0"/>
                </a:lnTo>
                <a:lnTo>
                  <a:pt x="2076658" y="445537"/>
                </a:lnTo>
                <a:lnTo>
                  <a:pt x="0" y="4455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621983" y="749250"/>
            <a:ext cx="5818296" cy="224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80"/>
              </a:lnSpc>
            </a:pPr>
            <a:r>
              <a:rPr lang="en-US" sz="7400" b="1">
                <a:solidFill>
                  <a:srgbClr val="F0885C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Analiza II stopnia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1983" y="3932724"/>
            <a:ext cx="5210342" cy="294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b="1">
                <a:solidFill>
                  <a:srgbClr val="F0885C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Możliwe jest określenie zależności między zmiennymi, czyli zbadanie czy jedna zmienna (niezależna; objaśniająca) wpływa na drugą zmienną (zależną; objaśnianą).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25764" y="3807827"/>
            <a:ext cx="5341164" cy="6836691"/>
            <a:chOff x="0" y="0"/>
            <a:chExt cx="6350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" cy="810358"/>
            </a:xfrm>
            <a:custGeom>
              <a:avLst/>
              <a:gdLst/>
              <a:ahLst/>
              <a:cxnLst/>
              <a:rect l="l" t="t" r="r" b="b"/>
              <a:pathLst>
                <a:path w="635000" h="810358">
                  <a:moveTo>
                    <a:pt x="635000" y="20383"/>
                  </a:moveTo>
                  <a:lnTo>
                    <a:pt x="635000" y="678117"/>
                  </a:lnTo>
                  <a:cubicBezTo>
                    <a:pt x="635000" y="690346"/>
                    <a:pt x="627328" y="701262"/>
                    <a:pt x="615822" y="705404"/>
                  </a:cubicBezTo>
                  <a:lnTo>
                    <a:pt x="336678" y="805896"/>
                  </a:lnTo>
                  <a:cubicBezTo>
                    <a:pt x="324282" y="810358"/>
                    <a:pt x="310718" y="810358"/>
                    <a:pt x="298322" y="805896"/>
                  </a:cubicBezTo>
                  <a:lnTo>
                    <a:pt x="19178" y="705404"/>
                  </a:lnTo>
                  <a:cubicBezTo>
                    <a:pt x="7672" y="701262"/>
                    <a:pt x="0" y="690346"/>
                    <a:pt x="0" y="678117"/>
                  </a:cubicBezTo>
                  <a:lnTo>
                    <a:pt x="0" y="20383"/>
                  </a:lnTo>
                  <a:cubicBezTo>
                    <a:pt x="0" y="14977"/>
                    <a:pt x="2148" y="9793"/>
                    <a:pt x="5970" y="5970"/>
                  </a:cubicBezTo>
                  <a:cubicBezTo>
                    <a:pt x="9793" y="2148"/>
                    <a:pt x="14977" y="0"/>
                    <a:pt x="20383" y="0"/>
                  </a:cubicBezTo>
                  <a:lnTo>
                    <a:pt x="614617" y="0"/>
                  </a:lnTo>
                  <a:cubicBezTo>
                    <a:pt x="620023" y="0"/>
                    <a:pt x="625207" y="2148"/>
                    <a:pt x="629030" y="5970"/>
                  </a:cubicBezTo>
                  <a:cubicBezTo>
                    <a:pt x="632852" y="9793"/>
                    <a:pt x="635000" y="14977"/>
                    <a:pt x="635000" y="20383"/>
                  </a:cubicBezTo>
                  <a:close/>
                </a:path>
              </a:pathLst>
            </a:custGeom>
            <a:solidFill>
              <a:srgbClr val="909D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350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-1001040" y="6350703"/>
            <a:ext cx="8794773" cy="5397792"/>
          </a:xfrm>
          <a:custGeom>
            <a:avLst/>
            <a:gdLst/>
            <a:ahLst/>
            <a:cxnLst/>
            <a:rect l="l" t="t" r="r" b="b"/>
            <a:pathLst>
              <a:path w="8794773" h="5397792">
                <a:moveTo>
                  <a:pt x="0" y="0"/>
                </a:moveTo>
                <a:lnTo>
                  <a:pt x="8794773" y="0"/>
                </a:lnTo>
                <a:lnTo>
                  <a:pt x="8794773" y="5397791"/>
                </a:lnTo>
                <a:lnTo>
                  <a:pt x="0" y="53977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6464218" y="3807827"/>
            <a:ext cx="5341164" cy="6836691"/>
            <a:chOff x="0" y="0"/>
            <a:chExt cx="6350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" cy="810358"/>
            </a:xfrm>
            <a:custGeom>
              <a:avLst/>
              <a:gdLst/>
              <a:ahLst/>
              <a:cxnLst/>
              <a:rect l="l" t="t" r="r" b="b"/>
              <a:pathLst>
                <a:path w="635000" h="810358">
                  <a:moveTo>
                    <a:pt x="635000" y="20383"/>
                  </a:moveTo>
                  <a:lnTo>
                    <a:pt x="635000" y="678117"/>
                  </a:lnTo>
                  <a:cubicBezTo>
                    <a:pt x="635000" y="690346"/>
                    <a:pt x="627328" y="701262"/>
                    <a:pt x="615822" y="705404"/>
                  </a:cubicBezTo>
                  <a:lnTo>
                    <a:pt x="336678" y="805896"/>
                  </a:lnTo>
                  <a:cubicBezTo>
                    <a:pt x="324282" y="810358"/>
                    <a:pt x="310718" y="810358"/>
                    <a:pt x="298322" y="805896"/>
                  </a:cubicBezTo>
                  <a:lnTo>
                    <a:pt x="19178" y="705404"/>
                  </a:lnTo>
                  <a:cubicBezTo>
                    <a:pt x="7672" y="701262"/>
                    <a:pt x="0" y="690346"/>
                    <a:pt x="0" y="678117"/>
                  </a:cubicBezTo>
                  <a:lnTo>
                    <a:pt x="0" y="20383"/>
                  </a:lnTo>
                  <a:cubicBezTo>
                    <a:pt x="0" y="14977"/>
                    <a:pt x="2148" y="9793"/>
                    <a:pt x="5970" y="5970"/>
                  </a:cubicBezTo>
                  <a:cubicBezTo>
                    <a:pt x="9793" y="2148"/>
                    <a:pt x="14977" y="0"/>
                    <a:pt x="20383" y="0"/>
                  </a:cubicBezTo>
                  <a:lnTo>
                    <a:pt x="614617" y="0"/>
                  </a:lnTo>
                  <a:cubicBezTo>
                    <a:pt x="620023" y="0"/>
                    <a:pt x="625207" y="2148"/>
                    <a:pt x="629030" y="5970"/>
                  </a:cubicBezTo>
                  <a:cubicBezTo>
                    <a:pt x="632852" y="9793"/>
                    <a:pt x="635000" y="14977"/>
                    <a:pt x="635000" y="20383"/>
                  </a:cubicBez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6350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12201207" y="3807827"/>
            <a:ext cx="5341164" cy="6836691"/>
            <a:chOff x="0" y="0"/>
            <a:chExt cx="6350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" cy="810358"/>
            </a:xfrm>
            <a:custGeom>
              <a:avLst/>
              <a:gdLst/>
              <a:ahLst/>
              <a:cxnLst/>
              <a:rect l="l" t="t" r="r" b="b"/>
              <a:pathLst>
                <a:path w="635000" h="810358">
                  <a:moveTo>
                    <a:pt x="635000" y="20383"/>
                  </a:moveTo>
                  <a:lnTo>
                    <a:pt x="635000" y="678117"/>
                  </a:lnTo>
                  <a:cubicBezTo>
                    <a:pt x="635000" y="690346"/>
                    <a:pt x="627328" y="701262"/>
                    <a:pt x="615822" y="705404"/>
                  </a:cubicBezTo>
                  <a:lnTo>
                    <a:pt x="336678" y="805896"/>
                  </a:lnTo>
                  <a:cubicBezTo>
                    <a:pt x="324282" y="810358"/>
                    <a:pt x="310718" y="810358"/>
                    <a:pt x="298322" y="805896"/>
                  </a:cubicBezTo>
                  <a:lnTo>
                    <a:pt x="19178" y="705404"/>
                  </a:lnTo>
                  <a:cubicBezTo>
                    <a:pt x="7672" y="701262"/>
                    <a:pt x="0" y="690346"/>
                    <a:pt x="0" y="678117"/>
                  </a:cubicBezTo>
                  <a:lnTo>
                    <a:pt x="0" y="20383"/>
                  </a:lnTo>
                  <a:cubicBezTo>
                    <a:pt x="0" y="14977"/>
                    <a:pt x="2148" y="9793"/>
                    <a:pt x="5970" y="5970"/>
                  </a:cubicBezTo>
                  <a:cubicBezTo>
                    <a:pt x="9793" y="2148"/>
                    <a:pt x="14977" y="0"/>
                    <a:pt x="20383" y="0"/>
                  </a:cubicBezTo>
                  <a:lnTo>
                    <a:pt x="614617" y="0"/>
                  </a:lnTo>
                  <a:cubicBezTo>
                    <a:pt x="620023" y="0"/>
                    <a:pt x="625207" y="2148"/>
                    <a:pt x="629030" y="5970"/>
                  </a:cubicBezTo>
                  <a:cubicBezTo>
                    <a:pt x="632852" y="9793"/>
                    <a:pt x="635000" y="14977"/>
                    <a:pt x="635000" y="20383"/>
                  </a:cubicBezTo>
                  <a:close/>
                </a:path>
              </a:pathLst>
            </a:custGeom>
            <a:solidFill>
              <a:srgbClr val="3B79A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6350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5400000">
            <a:off x="10494267" y="6350703"/>
            <a:ext cx="8794773" cy="5397792"/>
          </a:xfrm>
          <a:custGeom>
            <a:avLst/>
            <a:gdLst/>
            <a:ahLst/>
            <a:cxnLst/>
            <a:rect l="l" t="t" r="r" b="b"/>
            <a:pathLst>
              <a:path w="8794773" h="5397792">
                <a:moveTo>
                  <a:pt x="0" y="0"/>
                </a:moveTo>
                <a:lnTo>
                  <a:pt x="8794773" y="0"/>
                </a:lnTo>
                <a:lnTo>
                  <a:pt x="8794773" y="5397791"/>
                </a:lnTo>
                <a:lnTo>
                  <a:pt x="0" y="53977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3" name="Group 13"/>
          <p:cNvGrpSpPr/>
          <p:nvPr/>
        </p:nvGrpSpPr>
        <p:grpSpPr>
          <a:xfrm>
            <a:off x="1257132" y="5072992"/>
            <a:ext cx="4278430" cy="6906022"/>
            <a:chOff x="0" y="0"/>
            <a:chExt cx="1080630" cy="174429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80629" cy="1744297"/>
            </a:xfrm>
            <a:custGeom>
              <a:avLst/>
              <a:gdLst/>
              <a:ahLst/>
              <a:cxnLst/>
              <a:rect l="l" t="t" r="r" b="b"/>
              <a:pathLst>
                <a:path w="1080629" h="1744297">
                  <a:moveTo>
                    <a:pt x="65143" y="0"/>
                  </a:moveTo>
                  <a:lnTo>
                    <a:pt x="1015487" y="0"/>
                  </a:lnTo>
                  <a:cubicBezTo>
                    <a:pt x="1051464" y="0"/>
                    <a:pt x="1080629" y="29165"/>
                    <a:pt x="1080629" y="65143"/>
                  </a:cubicBezTo>
                  <a:lnTo>
                    <a:pt x="1080629" y="1679154"/>
                  </a:lnTo>
                  <a:cubicBezTo>
                    <a:pt x="1080629" y="1696431"/>
                    <a:pt x="1073766" y="1713000"/>
                    <a:pt x="1061550" y="1725217"/>
                  </a:cubicBezTo>
                  <a:cubicBezTo>
                    <a:pt x="1049333" y="1737434"/>
                    <a:pt x="1032764" y="1744297"/>
                    <a:pt x="1015487" y="1744297"/>
                  </a:cubicBezTo>
                  <a:lnTo>
                    <a:pt x="65143" y="1744297"/>
                  </a:lnTo>
                  <a:cubicBezTo>
                    <a:pt x="47866" y="1744297"/>
                    <a:pt x="31297" y="1737434"/>
                    <a:pt x="19080" y="1725217"/>
                  </a:cubicBezTo>
                  <a:cubicBezTo>
                    <a:pt x="6863" y="1713000"/>
                    <a:pt x="0" y="1696431"/>
                    <a:pt x="0" y="1679154"/>
                  </a:cubicBezTo>
                  <a:lnTo>
                    <a:pt x="0" y="65143"/>
                  </a:lnTo>
                  <a:cubicBezTo>
                    <a:pt x="0" y="47866"/>
                    <a:pt x="6863" y="31297"/>
                    <a:pt x="19080" y="19080"/>
                  </a:cubicBezTo>
                  <a:cubicBezTo>
                    <a:pt x="31297" y="6863"/>
                    <a:pt x="47866" y="0"/>
                    <a:pt x="65143" y="0"/>
                  </a:cubicBez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080630" cy="1772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995585" y="5072992"/>
            <a:ext cx="4278430" cy="6906022"/>
            <a:chOff x="0" y="0"/>
            <a:chExt cx="1080630" cy="174429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80629" cy="1744297"/>
            </a:xfrm>
            <a:custGeom>
              <a:avLst/>
              <a:gdLst/>
              <a:ahLst/>
              <a:cxnLst/>
              <a:rect l="l" t="t" r="r" b="b"/>
              <a:pathLst>
                <a:path w="1080629" h="1744297">
                  <a:moveTo>
                    <a:pt x="65143" y="0"/>
                  </a:moveTo>
                  <a:lnTo>
                    <a:pt x="1015487" y="0"/>
                  </a:lnTo>
                  <a:cubicBezTo>
                    <a:pt x="1051464" y="0"/>
                    <a:pt x="1080629" y="29165"/>
                    <a:pt x="1080629" y="65143"/>
                  </a:cubicBezTo>
                  <a:lnTo>
                    <a:pt x="1080629" y="1679154"/>
                  </a:lnTo>
                  <a:cubicBezTo>
                    <a:pt x="1080629" y="1696431"/>
                    <a:pt x="1073766" y="1713000"/>
                    <a:pt x="1061550" y="1725217"/>
                  </a:cubicBezTo>
                  <a:cubicBezTo>
                    <a:pt x="1049333" y="1737434"/>
                    <a:pt x="1032764" y="1744297"/>
                    <a:pt x="1015487" y="1744297"/>
                  </a:cubicBezTo>
                  <a:lnTo>
                    <a:pt x="65143" y="1744297"/>
                  </a:lnTo>
                  <a:cubicBezTo>
                    <a:pt x="47866" y="1744297"/>
                    <a:pt x="31297" y="1737434"/>
                    <a:pt x="19080" y="1725217"/>
                  </a:cubicBezTo>
                  <a:cubicBezTo>
                    <a:pt x="6863" y="1713000"/>
                    <a:pt x="0" y="1696431"/>
                    <a:pt x="0" y="1679154"/>
                  </a:cubicBezTo>
                  <a:lnTo>
                    <a:pt x="0" y="65143"/>
                  </a:lnTo>
                  <a:cubicBezTo>
                    <a:pt x="0" y="47866"/>
                    <a:pt x="6863" y="31297"/>
                    <a:pt x="19080" y="19080"/>
                  </a:cubicBezTo>
                  <a:cubicBezTo>
                    <a:pt x="31297" y="6863"/>
                    <a:pt x="47866" y="0"/>
                    <a:pt x="65143" y="0"/>
                  </a:cubicBezTo>
                  <a:close/>
                </a:path>
              </a:pathLst>
            </a:custGeom>
            <a:solidFill>
              <a:srgbClr val="3B79A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1080630" cy="1772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732574" y="5072992"/>
            <a:ext cx="4278430" cy="6906022"/>
            <a:chOff x="0" y="0"/>
            <a:chExt cx="1080630" cy="174429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80629" cy="1744297"/>
            </a:xfrm>
            <a:custGeom>
              <a:avLst/>
              <a:gdLst/>
              <a:ahLst/>
              <a:cxnLst/>
              <a:rect l="l" t="t" r="r" b="b"/>
              <a:pathLst>
                <a:path w="1080629" h="1744297">
                  <a:moveTo>
                    <a:pt x="65143" y="0"/>
                  </a:moveTo>
                  <a:lnTo>
                    <a:pt x="1015487" y="0"/>
                  </a:lnTo>
                  <a:cubicBezTo>
                    <a:pt x="1051464" y="0"/>
                    <a:pt x="1080629" y="29165"/>
                    <a:pt x="1080629" y="65143"/>
                  </a:cubicBezTo>
                  <a:lnTo>
                    <a:pt x="1080629" y="1679154"/>
                  </a:lnTo>
                  <a:cubicBezTo>
                    <a:pt x="1080629" y="1696431"/>
                    <a:pt x="1073766" y="1713000"/>
                    <a:pt x="1061550" y="1725217"/>
                  </a:cubicBezTo>
                  <a:cubicBezTo>
                    <a:pt x="1049333" y="1737434"/>
                    <a:pt x="1032764" y="1744297"/>
                    <a:pt x="1015487" y="1744297"/>
                  </a:cubicBezTo>
                  <a:lnTo>
                    <a:pt x="65143" y="1744297"/>
                  </a:lnTo>
                  <a:cubicBezTo>
                    <a:pt x="47866" y="1744297"/>
                    <a:pt x="31297" y="1737434"/>
                    <a:pt x="19080" y="1725217"/>
                  </a:cubicBezTo>
                  <a:cubicBezTo>
                    <a:pt x="6863" y="1713000"/>
                    <a:pt x="0" y="1696431"/>
                    <a:pt x="0" y="1679154"/>
                  </a:cubicBezTo>
                  <a:lnTo>
                    <a:pt x="0" y="65143"/>
                  </a:lnTo>
                  <a:cubicBezTo>
                    <a:pt x="0" y="47866"/>
                    <a:pt x="6863" y="31297"/>
                    <a:pt x="19080" y="19080"/>
                  </a:cubicBezTo>
                  <a:cubicBezTo>
                    <a:pt x="31297" y="6863"/>
                    <a:pt x="47866" y="0"/>
                    <a:pt x="65143" y="0"/>
                  </a:cubicBezTo>
                  <a:close/>
                </a:path>
              </a:pathLst>
            </a:custGeom>
            <a:solidFill>
              <a:srgbClr val="909D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080630" cy="1772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5400000">
            <a:off x="2354233" y="3112432"/>
            <a:ext cx="2084228" cy="1894042"/>
          </a:xfrm>
          <a:custGeom>
            <a:avLst/>
            <a:gdLst/>
            <a:ahLst/>
            <a:cxnLst/>
            <a:rect l="l" t="t" r="r" b="b"/>
            <a:pathLst>
              <a:path w="2084228" h="1894042">
                <a:moveTo>
                  <a:pt x="0" y="0"/>
                </a:moveTo>
                <a:lnTo>
                  <a:pt x="2084227" y="0"/>
                </a:lnTo>
                <a:lnTo>
                  <a:pt x="2084227" y="1894042"/>
                </a:lnTo>
                <a:lnTo>
                  <a:pt x="0" y="189404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Freeform 23"/>
          <p:cNvSpPr/>
          <p:nvPr/>
        </p:nvSpPr>
        <p:spPr>
          <a:xfrm rot="-5400000">
            <a:off x="8092686" y="3112432"/>
            <a:ext cx="2084228" cy="1894042"/>
          </a:xfrm>
          <a:custGeom>
            <a:avLst/>
            <a:gdLst/>
            <a:ahLst/>
            <a:cxnLst/>
            <a:rect l="l" t="t" r="r" b="b"/>
            <a:pathLst>
              <a:path w="2084228" h="1894042">
                <a:moveTo>
                  <a:pt x="0" y="0"/>
                </a:moveTo>
                <a:lnTo>
                  <a:pt x="2084228" y="0"/>
                </a:lnTo>
                <a:lnTo>
                  <a:pt x="2084228" y="1894042"/>
                </a:lnTo>
                <a:lnTo>
                  <a:pt x="0" y="189404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24" name="Group 24"/>
          <p:cNvGrpSpPr/>
          <p:nvPr/>
        </p:nvGrpSpPr>
        <p:grpSpPr>
          <a:xfrm>
            <a:off x="2658443" y="3124794"/>
            <a:ext cx="1534815" cy="1785967"/>
            <a:chOff x="0" y="0"/>
            <a:chExt cx="6985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14983"/>
              <a:ext cx="698500" cy="782834"/>
            </a:xfrm>
            <a:custGeom>
              <a:avLst/>
              <a:gdLst/>
              <a:ahLst/>
              <a:cxnLst/>
              <a:rect l="l" t="t" r="r" b="b"/>
              <a:pathLst>
                <a:path w="698500" h="782834">
                  <a:moveTo>
                    <a:pt x="416693" y="24257"/>
                  </a:moveTo>
                  <a:lnTo>
                    <a:pt x="631057" y="148977"/>
                  </a:lnTo>
                  <a:cubicBezTo>
                    <a:pt x="672812" y="173272"/>
                    <a:pt x="698500" y="217936"/>
                    <a:pt x="698500" y="266245"/>
                  </a:cubicBezTo>
                  <a:lnTo>
                    <a:pt x="698500" y="516589"/>
                  </a:lnTo>
                  <a:cubicBezTo>
                    <a:pt x="698500" y="564898"/>
                    <a:pt x="672812" y="609563"/>
                    <a:pt x="631057" y="633857"/>
                  </a:cubicBezTo>
                  <a:lnTo>
                    <a:pt x="416693" y="758577"/>
                  </a:lnTo>
                  <a:cubicBezTo>
                    <a:pt x="375002" y="782834"/>
                    <a:pt x="323498" y="782834"/>
                    <a:pt x="281807" y="758577"/>
                  </a:cubicBezTo>
                  <a:lnTo>
                    <a:pt x="67443" y="633857"/>
                  </a:lnTo>
                  <a:cubicBezTo>
                    <a:pt x="25688" y="609563"/>
                    <a:pt x="0" y="564898"/>
                    <a:pt x="0" y="516589"/>
                  </a:cubicBezTo>
                  <a:lnTo>
                    <a:pt x="0" y="266245"/>
                  </a:lnTo>
                  <a:cubicBezTo>
                    <a:pt x="0" y="217936"/>
                    <a:pt x="25688" y="173272"/>
                    <a:pt x="67443" y="148977"/>
                  </a:cubicBezTo>
                  <a:lnTo>
                    <a:pt x="281807" y="24257"/>
                  </a:lnTo>
                  <a:cubicBezTo>
                    <a:pt x="323498" y="0"/>
                    <a:pt x="375002" y="0"/>
                    <a:pt x="416693" y="24257"/>
                  </a:cubicBezTo>
                  <a:close/>
                </a:path>
              </a:pathLst>
            </a:custGeom>
            <a:solidFill>
              <a:srgbClr val="909DA6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96897" y="3124794"/>
            <a:ext cx="1534815" cy="1785967"/>
            <a:chOff x="0" y="0"/>
            <a:chExt cx="6985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14983"/>
              <a:ext cx="698500" cy="782834"/>
            </a:xfrm>
            <a:custGeom>
              <a:avLst/>
              <a:gdLst/>
              <a:ahLst/>
              <a:cxnLst/>
              <a:rect l="l" t="t" r="r" b="b"/>
              <a:pathLst>
                <a:path w="698500" h="782834">
                  <a:moveTo>
                    <a:pt x="416693" y="24257"/>
                  </a:moveTo>
                  <a:lnTo>
                    <a:pt x="631057" y="148977"/>
                  </a:lnTo>
                  <a:cubicBezTo>
                    <a:pt x="672812" y="173272"/>
                    <a:pt x="698500" y="217936"/>
                    <a:pt x="698500" y="266245"/>
                  </a:cubicBezTo>
                  <a:lnTo>
                    <a:pt x="698500" y="516589"/>
                  </a:lnTo>
                  <a:cubicBezTo>
                    <a:pt x="698500" y="564898"/>
                    <a:pt x="672812" y="609563"/>
                    <a:pt x="631057" y="633857"/>
                  </a:cubicBezTo>
                  <a:lnTo>
                    <a:pt x="416693" y="758577"/>
                  </a:lnTo>
                  <a:cubicBezTo>
                    <a:pt x="375002" y="782834"/>
                    <a:pt x="323498" y="782834"/>
                    <a:pt x="281807" y="758577"/>
                  </a:cubicBezTo>
                  <a:lnTo>
                    <a:pt x="67443" y="633857"/>
                  </a:lnTo>
                  <a:cubicBezTo>
                    <a:pt x="25688" y="609563"/>
                    <a:pt x="0" y="564898"/>
                    <a:pt x="0" y="516589"/>
                  </a:cubicBezTo>
                  <a:lnTo>
                    <a:pt x="0" y="266245"/>
                  </a:lnTo>
                  <a:cubicBezTo>
                    <a:pt x="0" y="217936"/>
                    <a:pt x="25688" y="173272"/>
                    <a:pt x="67443" y="148977"/>
                  </a:cubicBezTo>
                  <a:lnTo>
                    <a:pt x="281807" y="24257"/>
                  </a:lnTo>
                  <a:cubicBezTo>
                    <a:pt x="323498" y="0"/>
                    <a:pt x="375002" y="0"/>
                    <a:pt x="416693" y="24257"/>
                  </a:cubicBezTo>
                  <a:close/>
                </a:path>
              </a:pathLst>
            </a:custGeom>
            <a:solidFill>
              <a:srgbClr val="F0885C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8" name="Freeform 28"/>
          <p:cNvSpPr/>
          <p:nvPr/>
        </p:nvSpPr>
        <p:spPr>
          <a:xfrm rot="-5400000">
            <a:off x="13829675" y="3112432"/>
            <a:ext cx="2084228" cy="1894042"/>
          </a:xfrm>
          <a:custGeom>
            <a:avLst/>
            <a:gdLst/>
            <a:ahLst/>
            <a:cxnLst/>
            <a:rect l="l" t="t" r="r" b="b"/>
            <a:pathLst>
              <a:path w="2084228" h="1894042">
                <a:moveTo>
                  <a:pt x="0" y="0"/>
                </a:moveTo>
                <a:lnTo>
                  <a:pt x="2084228" y="0"/>
                </a:lnTo>
                <a:lnTo>
                  <a:pt x="2084228" y="1894042"/>
                </a:lnTo>
                <a:lnTo>
                  <a:pt x="0" y="189404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29" name="Group 29"/>
          <p:cNvGrpSpPr/>
          <p:nvPr/>
        </p:nvGrpSpPr>
        <p:grpSpPr>
          <a:xfrm>
            <a:off x="14133886" y="3124794"/>
            <a:ext cx="1534815" cy="1785967"/>
            <a:chOff x="0" y="0"/>
            <a:chExt cx="6985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14983"/>
              <a:ext cx="698500" cy="782834"/>
            </a:xfrm>
            <a:custGeom>
              <a:avLst/>
              <a:gdLst/>
              <a:ahLst/>
              <a:cxnLst/>
              <a:rect l="l" t="t" r="r" b="b"/>
              <a:pathLst>
                <a:path w="698500" h="782834">
                  <a:moveTo>
                    <a:pt x="416693" y="24257"/>
                  </a:moveTo>
                  <a:lnTo>
                    <a:pt x="631057" y="148977"/>
                  </a:lnTo>
                  <a:cubicBezTo>
                    <a:pt x="672812" y="173272"/>
                    <a:pt x="698500" y="217936"/>
                    <a:pt x="698500" y="266245"/>
                  </a:cubicBezTo>
                  <a:lnTo>
                    <a:pt x="698500" y="516589"/>
                  </a:lnTo>
                  <a:cubicBezTo>
                    <a:pt x="698500" y="564898"/>
                    <a:pt x="672812" y="609563"/>
                    <a:pt x="631057" y="633857"/>
                  </a:cubicBezTo>
                  <a:lnTo>
                    <a:pt x="416693" y="758577"/>
                  </a:lnTo>
                  <a:cubicBezTo>
                    <a:pt x="375002" y="782834"/>
                    <a:pt x="323498" y="782834"/>
                    <a:pt x="281807" y="758577"/>
                  </a:cubicBezTo>
                  <a:lnTo>
                    <a:pt x="67443" y="633857"/>
                  </a:lnTo>
                  <a:cubicBezTo>
                    <a:pt x="25688" y="609563"/>
                    <a:pt x="0" y="564898"/>
                    <a:pt x="0" y="516589"/>
                  </a:cubicBezTo>
                  <a:lnTo>
                    <a:pt x="0" y="266245"/>
                  </a:lnTo>
                  <a:cubicBezTo>
                    <a:pt x="0" y="217936"/>
                    <a:pt x="25688" y="173272"/>
                    <a:pt x="67443" y="148977"/>
                  </a:cubicBezTo>
                  <a:lnTo>
                    <a:pt x="281807" y="24257"/>
                  </a:lnTo>
                  <a:cubicBezTo>
                    <a:pt x="323498" y="0"/>
                    <a:pt x="375002" y="0"/>
                    <a:pt x="416693" y="24257"/>
                  </a:cubicBezTo>
                  <a:close/>
                </a:path>
              </a:pathLst>
            </a:custGeom>
            <a:solidFill>
              <a:srgbClr val="3B79A8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29710" y="759908"/>
            <a:ext cx="5727098" cy="1299841"/>
            <a:chOff x="0" y="0"/>
            <a:chExt cx="1508371" cy="34234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508371" cy="342345"/>
            </a:xfrm>
            <a:custGeom>
              <a:avLst/>
              <a:gdLst/>
              <a:ahLst/>
              <a:cxnLst/>
              <a:rect l="l" t="t" r="r" b="b"/>
              <a:pathLst>
                <a:path w="1508371" h="342345">
                  <a:moveTo>
                    <a:pt x="135181" y="0"/>
                  </a:moveTo>
                  <a:lnTo>
                    <a:pt x="1373191" y="0"/>
                  </a:lnTo>
                  <a:cubicBezTo>
                    <a:pt x="1409043" y="0"/>
                    <a:pt x="1443427" y="14242"/>
                    <a:pt x="1468778" y="39593"/>
                  </a:cubicBezTo>
                  <a:cubicBezTo>
                    <a:pt x="1494129" y="64945"/>
                    <a:pt x="1508371" y="99328"/>
                    <a:pt x="1508371" y="135181"/>
                  </a:cubicBezTo>
                  <a:lnTo>
                    <a:pt x="1508371" y="207164"/>
                  </a:lnTo>
                  <a:cubicBezTo>
                    <a:pt x="1508371" y="243016"/>
                    <a:pt x="1494129" y="277400"/>
                    <a:pt x="1468778" y="302751"/>
                  </a:cubicBezTo>
                  <a:cubicBezTo>
                    <a:pt x="1443427" y="328103"/>
                    <a:pt x="1409043" y="342345"/>
                    <a:pt x="1373191" y="342345"/>
                  </a:cubicBezTo>
                  <a:lnTo>
                    <a:pt x="135181" y="342345"/>
                  </a:lnTo>
                  <a:cubicBezTo>
                    <a:pt x="99328" y="342345"/>
                    <a:pt x="64945" y="328103"/>
                    <a:pt x="39593" y="302751"/>
                  </a:cubicBezTo>
                  <a:cubicBezTo>
                    <a:pt x="14242" y="277400"/>
                    <a:pt x="0" y="243016"/>
                    <a:pt x="0" y="207164"/>
                  </a:cubicBezTo>
                  <a:lnTo>
                    <a:pt x="0" y="135181"/>
                  </a:lnTo>
                  <a:cubicBezTo>
                    <a:pt x="0" y="99328"/>
                    <a:pt x="14242" y="64945"/>
                    <a:pt x="39593" y="39593"/>
                  </a:cubicBezTo>
                  <a:cubicBezTo>
                    <a:pt x="64945" y="14242"/>
                    <a:pt x="99328" y="0"/>
                    <a:pt x="135181" y="0"/>
                  </a:cubicBezTo>
                  <a:close/>
                </a:path>
              </a:pathLst>
            </a:custGeom>
            <a:solidFill>
              <a:srgbClr val="3B79A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85725"/>
              <a:ext cx="1508371" cy="256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545"/>
                </a:lnSpc>
              </a:pPr>
              <a:r>
                <a:rPr lang="en-US" sz="4500" b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Analizy III stopnia</a:t>
              </a:r>
            </a:p>
          </p:txBody>
        </p:sp>
      </p:grpSp>
      <p:sp>
        <p:nvSpPr>
          <p:cNvPr id="34" name="Freeform 34"/>
          <p:cNvSpPr/>
          <p:nvPr/>
        </p:nvSpPr>
        <p:spPr>
          <a:xfrm>
            <a:off x="10932854" y="240011"/>
            <a:ext cx="3599440" cy="2339636"/>
          </a:xfrm>
          <a:custGeom>
            <a:avLst/>
            <a:gdLst/>
            <a:ahLst/>
            <a:cxnLst/>
            <a:rect l="l" t="t" r="r" b="b"/>
            <a:pathLst>
              <a:path w="3599440" h="2339636">
                <a:moveTo>
                  <a:pt x="0" y="0"/>
                </a:moveTo>
                <a:lnTo>
                  <a:pt x="3599440" y="0"/>
                </a:lnTo>
                <a:lnTo>
                  <a:pt x="3599440" y="2339636"/>
                </a:lnTo>
                <a:lnTo>
                  <a:pt x="0" y="23396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5" name="Freeform 35"/>
          <p:cNvSpPr/>
          <p:nvPr/>
        </p:nvSpPr>
        <p:spPr>
          <a:xfrm rot="998933">
            <a:off x="15504810" y="511592"/>
            <a:ext cx="2220758" cy="2220758"/>
          </a:xfrm>
          <a:custGeom>
            <a:avLst/>
            <a:gdLst/>
            <a:ahLst/>
            <a:cxnLst/>
            <a:rect l="l" t="t" r="r" b="b"/>
            <a:pathLst>
              <a:path w="2220758" h="2220758">
                <a:moveTo>
                  <a:pt x="0" y="0"/>
                </a:moveTo>
                <a:lnTo>
                  <a:pt x="2220758" y="0"/>
                </a:lnTo>
                <a:lnTo>
                  <a:pt x="2220758" y="2220758"/>
                </a:lnTo>
                <a:lnTo>
                  <a:pt x="0" y="2220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6" name="TextBox 36"/>
          <p:cNvSpPr txBox="1"/>
          <p:nvPr/>
        </p:nvSpPr>
        <p:spPr>
          <a:xfrm>
            <a:off x="1682451" y="5660424"/>
            <a:ext cx="3486800" cy="1062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1"/>
              </a:lnSpc>
              <a:spcBef>
                <a:spcPct val="0"/>
              </a:spcBef>
            </a:pPr>
            <a:r>
              <a:rPr lang="en-US" sz="3282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Przyrost absolutny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713437" y="7207122"/>
            <a:ext cx="3365819" cy="2337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32"/>
              </a:lnSpc>
              <a:spcBef>
                <a:spcPct val="0"/>
              </a:spcBef>
            </a:pPr>
            <a:r>
              <a:rPr lang="en-US" sz="2447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o ile jednostek zmalała/ wzrosła średnia z ocen w danym roku w stosunku do roku poprzedniego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481395" y="5660424"/>
            <a:ext cx="3486800" cy="528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1"/>
              </a:lnSpc>
              <a:spcBef>
                <a:spcPct val="0"/>
              </a:spcBef>
            </a:pPr>
            <a:r>
              <a:rPr lang="en-US" sz="3282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Tempo wzrostu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451890" y="7274896"/>
            <a:ext cx="3365819" cy="1946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32"/>
              </a:lnSpc>
              <a:spcBef>
                <a:spcPct val="0"/>
              </a:spcBef>
            </a:pPr>
            <a:r>
              <a:rPr lang="en-US" sz="2447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o ile procent jest wyższy lub niższy wskaźnik w danym roku w stosunku do roku poprzedniego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128389" y="5660424"/>
            <a:ext cx="3486800" cy="528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1"/>
              </a:lnSpc>
              <a:spcBef>
                <a:spcPct val="0"/>
              </a:spcBef>
            </a:pPr>
            <a:r>
              <a:rPr lang="en-US" sz="3282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Indeks dynamiki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128389" y="7207122"/>
            <a:ext cx="3642580" cy="1946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32"/>
              </a:lnSpc>
              <a:spcBef>
                <a:spcPct val="0"/>
              </a:spcBef>
            </a:pPr>
            <a:r>
              <a:rPr lang="en-US" sz="2447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jak </a:t>
            </a:r>
            <a:r>
              <a:rPr lang="en-US" sz="2447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zmienił</a:t>
            </a:r>
            <a:r>
              <a:rPr lang="pl-PL" sz="2447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r>
              <a:rPr lang="en-US" sz="2447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2447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się</a:t>
            </a:r>
            <a:r>
              <a:rPr lang="en-US" sz="2447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(</a:t>
            </a:r>
            <a:r>
              <a:rPr lang="en-US" sz="2447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wzrosł</a:t>
            </a:r>
            <a:r>
              <a:rPr lang="pl-PL" sz="2447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r>
              <a:rPr lang="en-US" sz="2447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sz="2447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spadł</a:t>
            </a:r>
            <a:r>
              <a:rPr lang="pl-PL" sz="2447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r>
              <a:rPr lang="en-US" sz="2447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/</a:t>
            </a:r>
            <a:r>
              <a:rPr lang="en-US" sz="2447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pozostał</a:t>
            </a:r>
            <a:r>
              <a:rPr lang="pl-PL" sz="2447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r>
              <a:rPr lang="en-US" sz="2447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bez </a:t>
            </a:r>
            <a:r>
              <a:rPr lang="en-US" sz="2447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zmian</a:t>
            </a:r>
            <a:r>
              <a:rPr lang="en-US" sz="2447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) </a:t>
            </a:r>
            <a:r>
              <a:rPr lang="en-US" sz="2447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miara</a:t>
            </a:r>
            <a:r>
              <a:rPr lang="en-US" sz="2447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w </a:t>
            </a:r>
            <a:r>
              <a:rPr lang="en-US" sz="2447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danym</a:t>
            </a:r>
            <a:r>
              <a:rPr lang="en-US" sz="2447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2447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roku</a:t>
            </a:r>
            <a:r>
              <a:rPr lang="en-US" sz="2447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w </a:t>
            </a:r>
            <a:r>
              <a:rPr lang="en-US" sz="2447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stosunku</a:t>
            </a:r>
            <a:r>
              <a:rPr lang="en-US" sz="2447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do </a:t>
            </a:r>
            <a:r>
              <a:rPr lang="en-US" sz="2447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roku</a:t>
            </a:r>
            <a:r>
              <a:rPr lang="en-US" sz="2447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2447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poprzedniego</a:t>
            </a:r>
            <a:r>
              <a:rPr lang="en-US" sz="2447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9219737" y="1978923"/>
            <a:ext cx="5984107" cy="688265"/>
          </a:xfrm>
          <a:custGeom>
            <a:avLst/>
            <a:gdLst/>
            <a:ahLst/>
            <a:cxnLst/>
            <a:rect l="l" t="t" r="r" b="b"/>
            <a:pathLst>
              <a:path w="5984107" h="688265">
                <a:moveTo>
                  <a:pt x="0" y="0"/>
                </a:moveTo>
                <a:lnTo>
                  <a:pt x="5984107" y="0"/>
                </a:lnTo>
                <a:lnTo>
                  <a:pt x="5984107" y="688265"/>
                </a:lnTo>
                <a:lnTo>
                  <a:pt x="0" y="6882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149966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9039020" y="903075"/>
            <a:ext cx="6277688" cy="1372457"/>
            <a:chOff x="0" y="0"/>
            <a:chExt cx="9504807" cy="20781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04807" cy="2078101"/>
            </a:xfrm>
            <a:custGeom>
              <a:avLst/>
              <a:gdLst/>
              <a:ahLst/>
              <a:cxnLst/>
              <a:rect l="l" t="t" r="r" b="b"/>
              <a:pathLst>
                <a:path w="9504807" h="2078101">
                  <a:moveTo>
                    <a:pt x="9504807" y="0"/>
                  </a:moveTo>
                  <a:lnTo>
                    <a:pt x="9504807" y="2078101"/>
                  </a:lnTo>
                  <a:lnTo>
                    <a:pt x="0" y="2078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9A8"/>
            </a:solidFill>
            <a:ln w="66675" cap="sq">
              <a:solidFill>
                <a:srgbClr val="3B79A8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504807" cy="2116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219737" y="865414"/>
            <a:ext cx="1107226" cy="1029720"/>
          </a:xfrm>
          <a:custGeom>
            <a:avLst/>
            <a:gdLst/>
            <a:ahLst/>
            <a:cxnLst/>
            <a:rect l="l" t="t" r="r" b="b"/>
            <a:pathLst>
              <a:path w="1107226" h="1029720">
                <a:moveTo>
                  <a:pt x="0" y="0"/>
                </a:moveTo>
                <a:lnTo>
                  <a:pt x="1107226" y="0"/>
                </a:lnTo>
                <a:lnTo>
                  <a:pt x="1107226" y="1029720"/>
                </a:lnTo>
                <a:lnTo>
                  <a:pt x="0" y="102972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359755" y="1803714"/>
            <a:ext cx="6250515" cy="6247911"/>
          </a:xfrm>
          <a:custGeom>
            <a:avLst/>
            <a:gdLst/>
            <a:ahLst/>
            <a:cxnLst/>
            <a:rect l="l" t="t" r="r" b="b"/>
            <a:pathLst>
              <a:path w="6250515" h="6247911">
                <a:moveTo>
                  <a:pt x="0" y="0"/>
                </a:moveTo>
                <a:lnTo>
                  <a:pt x="6250515" y="0"/>
                </a:lnTo>
                <a:lnTo>
                  <a:pt x="6250515" y="6247910"/>
                </a:lnTo>
                <a:lnTo>
                  <a:pt x="0" y="62479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8" name="Group 8"/>
          <p:cNvGrpSpPr/>
          <p:nvPr/>
        </p:nvGrpSpPr>
        <p:grpSpPr>
          <a:xfrm>
            <a:off x="1270393" y="2160095"/>
            <a:ext cx="6032259" cy="603225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7302652" y="1589304"/>
            <a:ext cx="1736543" cy="3586921"/>
          </a:xfrm>
          <a:prstGeom prst="line">
            <a:avLst/>
          </a:prstGeom>
          <a:ln w="66675" cap="rnd">
            <a:solidFill>
              <a:srgbClr val="F0885C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 rot="-10800000">
            <a:off x="9954067" y="3772322"/>
            <a:ext cx="5984107" cy="688265"/>
          </a:xfrm>
          <a:custGeom>
            <a:avLst/>
            <a:gdLst/>
            <a:ahLst/>
            <a:cxnLst/>
            <a:rect l="l" t="t" r="r" b="b"/>
            <a:pathLst>
              <a:path w="5984107" h="688265">
                <a:moveTo>
                  <a:pt x="0" y="0"/>
                </a:moveTo>
                <a:lnTo>
                  <a:pt x="5984107" y="0"/>
                </a:lnTo>
                <a:lnTo>
                  <a:pt x="5984107" y="688266"/>
                </a:lnTo>
                <a:lnTo>
                  <a:pt x="0" y="688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149966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3" name="Group 13"/>
          <p:cNvGrpSpPr/>
          <p:nvPr/>
        </p:nvGrpSpPr>
        <p:grpSpPr>
          <a:xfrm>
            <a:off x="9773350" y="2696475"/>
            <a:ext cx="6277688" cy="1372469"/>
            <a:chOff x="0" y="0"/>
            <a:chExt cx="9504788" cy="207799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504787" cy="2077999"/>
            </a:xfrm>
            <a:custGeom>
              <a:avLst/>
              <a:gdLst/>
              <a:ahLst/>
              <a:cxnLst/>
              <a:rect l="l" t="t" r="r" b="b"/>
              <a:pathLst>
                <a:path w="9504787" h="2077999">
                  <a:moveTo>
                    <a:pt x="0" y="0"/>
                  </a:moveTo>
                  <a:lnTo>
                    <a:pt x="9504787" y="0"/>
                  </a:lnTo>
                  <a:lnTo>
                    <a:pt x="9504787" y="2077999"/>
                  </a:lnTo>
                  <a:lnTo>
                    <a:pt x="0" y="2077999"/>
                  </a:lnTo>
                  <a:close/>
                </a:path>
              </a:pathLst>
            </a:custGeom>
            <a:solidFill>
              <a:srgbClr val="91A0A9"/>
            </a:solidFill>
            <a:ln w="66675" cap="sq">
              <a:solidFill>
                <a:srgbClr val="959597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9504788" cy="2116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9954067" y="2658814"/>
            <a:ext cx="1107226" cy="1029720"/>
          </a:xfrm>
          <a:custGeom>
            <a:avLst/>
            <a:gdLst/>
            <a:ahLst/>
            <a:cxnLst/>
            <a:rect l="l" t="t" r="r" b="b"/>
            <a:pathLst>
              <a:path w="1107226" h="1029720">
                <a:moveTo>
                  <a:pt x="0" y="0"/>
                </a:moveTo>
                <a:lnTo>
                  <a:pt x="1107226" y="0"/>
                </a:lnTo>
                <a:lnTo>
                  <a:pt x="1107226" y="1029720"/>
                </a:lnTo>
                <a:lnTo>
                  <a:pt x="0" y="102972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 rot="-10800000">
            <a:off x="10595544" y="5563075"/>
            <a:ext cx="5984107" cy="688265"/>
          </a:xfrm>
          <a:custGeom>
            <a:avLst/>
            <a:gdLst/>
            <a:ahLst/>
            <a:cxnLst/>
            <a:rect l="l" t="t" r="r" b="b"/>
            <a:pathLst>
              <a:path w="5984107" h="688265">
                <a:moveTo>
                  <a:pt x="0" y="0"/>
                </a:moveTo>
                <a:lnTo>
                  <a:pt x="5984107" y="0"/>
                </a:lnTo>
                <a:lnTo>
                  <a:pt x="5984107" y="688265"/>
                </a:lnTo>
                <a:lnTo>
                  <a:pt x="0" y="6882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149966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8" name="Group 18"/>
          <p:cNvGrpSpPr/>
          <p:nvPr/>
        </p:nvGrpSpPr>
        <p:grpSpPr>
          <a:xfrm>
            <a:off x="10414826" y="4487228"/>
            <a:ext cx="6277688" cy="1372469"/>
            <a:chOff x="0" y="0"/>
            <a:chExt cx="9504788" cy="207799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504787" cy="2077999"/>
            </a:xfrm>
            <a:custGeom>
              <a:avLst/>
              <a:gdLst/>
              <a:ahLst/>
              <a:cxnLst/>
              <a:rect l="l" t="t" r="r" b="b"/>
              <a:pathLst>
                <a:path w="9504787" h="2077999">
                  <a:moveTo>
                    <a:pt x="0" y="0"/>
                  </a:moveTo>
                  <a:lnTo>
                    <a:pt x="9504787" y="0"/>
                  </a:lnTo>
                  <a:lnTo>
                    <a:pt x="9504787" y="2077999"/>
                  </a:lnTo>
                  <a:lnTo>
                    <a:pt x="0" y="2077999"/>
                  </a:lnTo>
                  <a:close/>
                </a:path>
              </a:pathLst>
            </a:custGeom>
            <a:solidFill>
              <a:srgbClr val="F0885C"/>
            </a:solidFill>
            <a:ln w="66675" cap="sq">
              <a:solidFill>
                <a:srgbClr val="F0885C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9504788" cy="2116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595544" y="4449567"/>
            <a:ext cx="1107226" cy="1029720"/>
          </a:xfrm>
          <a:custGeom>
            <a:avLst/>
            <a:gdLst/>
            <a:ahLst/>
            <a:cxnLst/>
            <a:rect l="l" t="t" r="r" b="b"/>
            <a:pathLst>
              <a:path w="1107226" h="1029720">
                <a:moveTo>
                  <a:pt x="0" y="0"/>
                </a:moveTo>
                <a:lnTo>
                  <a:pt x="1107225" y="0"/>
                </a:lnTo>
                <a:lnTo>
                  <a:pt x="1107225" y="1029720"/>
                </a:lnTo>
                <a:lnTo>
                  <a:pt x="0" y="102972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 rot="-10800000">
            <a:off x="9957572" y="7353828"/>
            <a:ext cx="5984107" cy="688265"/>
          </a:xfrm>
          <a:custGeom>
            <a:avLst/>
            <a:gdLst/>
            <a:ahLst/>
            <a:cxnLst/>
            <a:rect l="l" t="t" r="r" b="b"/>
            <a:pathLst>
              <a:path w="5984107" h="688265">
                <a:moveTo>
                  <a:pt x="0" y="0"/>
                </a:moveTo>
                <a:lnTo>
                  <a:pt x="5984107" y="0"/>
                </a:lnTo>
                <a:lnTo>
                  <a:pt x="5984107" y="688265"/>
                </a:lnTo>
                <a:lnTo>
                  <a:pt x="0" y="6882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149966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23" name="Group 23"/>
          <p:cNvGrpSpPr/>
          <p:nvPr/>
        </p:nvGrpSpPr>
        <p:grpSpPr>
          <a:xfrm>
            <a:off x="9776855" y="6277980"/>
            <a:ext cx="6277688" cy="1372469"/>
            <a:chOff x="0" y="0"/>
            <a:chExt cx="9504788" cy="207799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504787" cy="2077999"/>
            </a:xfrm>
            <a:custGeom>
              <a:avLst/>
              <a:gdLst/>
              <a:ahLst/>
              <a:cxnLst/>
              <a:rect l="l" t="t" r="r" b="b"/>
              <a:pathLst>
                <a:path w="9504787" h="2077999">
                  <a:moveTo>
                    <a:pt x="0" y="0"/>
                  </a:moveTo>
                  <a:lnTo>
                    <a:pt x="9504787" y="0"/>
                  </a:lnTo>
                  <a:lnTo>
                    <a:pt x="9504787" y="2077999"/>
                  </a:lnTo>
                  <a:lnTo>
                    <a:pt x="0" y="2077999"/>
                  </a:lnTo>
                  <a:close/>
                </a:path>
              </a:pathLst>
            </a:custGeom>
            <a:solidFill>
              <a:srgbClr val="4FCDCC"/>
            </a:solidFill>
            <a:ln w="66675" cap="sq">
              <a:solidFill>
                <a:srgbClr val="4FCDCC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9504788" cy="2116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9957572" y="6240319"/>
            <a:ext cx="1107226" cy="1029720"/>
          </a:xfrm>
          <a:custGeom>
            <a:avLst/>
            <a:gdLst/>
            <a:ahLst/>
            <a:cxnLst/>
            <a:rect l="l" t="t" r="r" b="b"/>
            <a:pathLst>
              <a:path w="1107226" h="1029720">
                <a:moveTo>
                  <a:pt x="0" y="0"/>
                </a:moveTo>
                <a:lnTo>
                  <a:pt x="1107226" y="0"/>
                </a:lnTo>
                <a:lnTo>
                  <a:pt x="1107226" y="1029720"/>
                </a:lnTo>
                <a:lnTo>
                  <a:pt x="0" y="1029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27" name="Freeform 27"/>
          <p:cNvSpPr/>
          <p:nvPr/>
        </p:nvSpPr>
        <p:spPr>
          <a:xfrm rot="-10800000">
            <a:off x="9084807" y="8550076"/>
            <a:ext cx="5414689" cy="622773"/>
          </a:xfrm>
          <a:custGeom>
            <a:avLst/>
            <a:gdLst/>
            <a:ahLst/>
            <a:cxnLst/>
            <a:rect l="l" t="t" r="r" b="b"/>
            <a:pathLst>
              <a:path w="5414689" h="622773">
                <a:moveTo>
                  <a:pt x="0" y="0"/>
                </a:moveTo>
                <a:lnTo>
                  <a:pt x="5414689" y="0"/>
                </a:lnTo>
                <a:lnTo>
                  <a:pt x="5414689" y="622773"/>
                </a:lnTo>
                <a:lnTo>
                  <a:pt x="0" y="6227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149966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28" name="Group 28"/>
          <p:cNvGrpSpPr/>
          <p:nvPr/>
        </p:nvGrpSpPr>
        <p:grpSpPr>
          <a:xfrm>
            <a:off x="9039020" y="8108300"/>
            <a:ext cx="6277688" cy="1372469"/>
            <a:chOff x="0" y="0"/>
            <a:chExt cx="9504788" cy="207799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504787" cy="2077999"/>
            </a:xfrm>
            <a:custGeom>
              <a:avLst/>
              <a:gdLst/>
              <a:ahLst/>
              <a:cxnLst/>
              <a:rect l="l" t="t" r="r" b="b"/>
              <a:pathLst>
                <a:path w="9504787" h="2077999">
                  <a:moveTo>
                    <a:pt x="0" y="0"/>
                  </a:moveTo>
                  <a:lnTo>
                    <a:pt x="9504787" y="0"/>
                  </a:lnTo>
                  <a:lnTo>
                    <a:pt x="9504787" y="2077999"/>
                  </a:lnTo>
                  <a:lnTo>
                    <a:pt x="0" y="2077999"/>
                  </a:lnTo>
                  <a:close/>
                </a:path>
              </a:pathLst>
            </a:custGeom>
            <a:solidFill>
              <a:srgbClr val="3C3C4C"/>
            </a:solidFill>
            <a:ln w="66675" cap="sq">
              <a:solidFill>
                <a:srgbClr val="3C3C4C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9504788" cy="2116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9219737" y="8070640"/>
            <a:ext cx="1107226" cy="1029720"/>
          </a:xfrm>
          <a:custGeom>
            <a:avLst/>
            <a:gdLst/>
            <a:ahLst/>
            <a:cxnLst/>
            <a:rect l="l" t="t" r="r" b="b"/>
            <a:pathLst>
              <a:path w="1107226" h="1029720">
                <a:moveTo>
                  <a:pt x="0" y="0"/>
                </a:moveTo>
                <a:lnTo>
                  <a:pt x="1107226" y="0"/>
                </a:lnTo>
                <a:lnTo>
                  <a:pt x="1107226" y="1029720"/>
                </a:lnTo>
                <a:lnTo>
                  <a:pt x="0" y="1029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32" name="Freeform 32"/>
          <p:cNvSpPr/>
          <p:nvPr/>
        </p:nvSpPr>
        <p:spPr>
          <a:xfrm>
            <a:off x="9478263" y="8231672"/>
            <a:ext cx="597185" cy="560607"/>
          </a:xfrm>
          <a:custGeom>
            <a:avLst/>
            <a:gdLst/>
            <a:ahLst/>
            <a:cxnLst/>
            <a:rect l="l" t="t" r="r" b="b"/>
            <a:pathLst>
              <a:path w="597185" h="560607">
                <a:moveTo>
                  <a:pt x="0" y="0"/>
                </a:moveTo>
                <a:lnTo>
                  <a:pt x="597184" y="0"/>
                </a:lnTo>
                <a:lnTo>
                  <a:pt x="597184" y="560607"/>
                </a:lnTo>
                <a:lnTo>
                  <a:pt x="0" y="5606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33" name="Freeform 33"/>
          <p:cNvSpPr/>
          <p:nvPr/>
        </p:nvSpPr>
        <p:spPr>
          <a:xfrm>
            <a:off x="9496029" y="1022912"/>
            <a:ext cx="554641" cy="581053"/>
          </a:xfrm>
          <a:custGeom>
            <a:avLst/>
            <a:gdLst/>
            <a:ahLst/>
            <a:cxnLst/>
            <a:rect l="l" t="t" r="r" b="b"/>
            <a:pathLst>
              <a:path w="554641" h="581053">
                <a:moveTo>
                  <a:pt x="0" y="0"/>
                </a:moveTo>
                <a:lnTo>
                  <a:pt x="554641" y="0"/>
                </a:lnTo>
                <a:lnTo>
                  <a:pt x="554641" y="581053"/>
                </a:lnTo>
                <a:lnTo>
                  <a:pt x="0" y="5810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4" name="Freeform 34"/>
          <p:cNvSpPr/>
          <p:nvPr/>
        </p:nvSpPr>
        <p:spPr>
          <a:xfrm>
            <a:off x="10200916" y="6342860"/>
            <a:ext cx="613527" cy="677590"/>
          </a:xfrm>
          <a:custGeom>
            <a:avLst/>
            <a:gdLst/>
            <a:ahLst/>
            <a:cxnLst/>
            <a:rect l="l" t="t" r="r" b="b"/>
            <a:pathLst>
              <a:path w="613527" h="677590">
                <a:moveTo>
                  <a:pt x="0" y="0"/>
                </a:moveTo>
                <a:lnTo>
                  <a:pt x="613528" y="0"/>
                </a:lnTo>
                <a:lnTo>
                  <a:pt x="613528" y="677591"/>
                </a:lnTo>
                <a:lnTo>
                  <a:pt x="0" y="6775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5" name="Freeform 35"/>
          <p:cNvSpPr/>
          <p:nvPr/>
        </p:nvSpPr>
        <p:spPr>
          <a:xfrm>
            <a:off x="10856281" y="4591323"/>
            <a:ext cx="613006" cy="613006"/>
          </a:xfrm>
          <a:custGeom>
            <a:avLst/>
            <a:gdLst/>
            <a:ahLst/>
            <a:cxnLst/>
            <a:rect l="l" t="t" r="r" b="b"/>
            <a:pathLst>
              <a:path w="613006" h="613006">
                <a:moveTo>
                  <a:pt x="0" y="0"/>
                </a:moveTo>
                <a:lnTo>
                  <a:pt x="613005" y="0"/>
                </a:lnTo>
                <a:lnTo>
                  <a:pt x="613005" y="613006"/>
                </a:lnTo>
                <a:lnTo>
                  <a:pt x="0" y="6130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6" name="Freeform 36"/>
          <p:cNvSpPr/>
          <p:nvPr/>
        </p:nvSpPr>
        <p:spPr>
          <a:xfrm>
            <a:off x="10204848" y="2810815"/>
            <a:ext cx="612675" cy="584826"/>
          </a:xfrm>
          <a:custGeom>
            <a:avLst/>
            <a:gdLst/>
            <a:ahLst/>
            <a:cxnLst/>
            <a:rect l="l" t="t" r="r" b="b"/>
            <a:pathLst>
              <a:path w="612675" h="584826">
                <a:moveTo>
                  <a:pt x="0" y="0"/>
                </a:moveTo>
                <a:lnTo>
                  <a:pt x="612675" y="0"/>
                </a:lnTo>
                <a:lnTo>
                  <a:pt x="612675" y="584826"/>
                </a:lnTo>
                <a:lnTo>
                  <a:pt x="0" y="58482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7" name="AutoShape 37"/>
          <p:cNvSpPr/>
          <p:nvPr/>
        </p:nvSpPr>
        <p:spPr>
          <a:xfrm>
            <a:off x="7302652" y="5176225"/>
            <a:ext cx="1736368" cy="3618310"/>
          </a:xfrm>
          <a:prstGeom prst="line">
            <a:avLst/>
          </a:prstGeom>
          <a:ln w="66675" cap="rnd">
            <a:solidFill>
              <a:srgbClr val="F0885C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pl-PL"/>
          </a:p>
        </p:txBody>
      </p:sp>
      <p:sp>
        <p:nvSpPr>
          <p:cNvPr id="38" name="AutoShape 38"/>
          <p:cNvSpPr/>
          <p:nvPr/>
        </p:nvSpPr>
        <p:spPr>
          <a:xfrm>
            <a:off x="7302652" y="5176225"/>
            <a:ext cx="2474203" cy="1787990"/>
          </a:xfrm>
          <a:prstGeom prst="line">
            <a:avLst/>
          </a:prstGeom>
          <a:ln w="66675" cap="rnd">
            <a:solidFill>
              <a:srgbClr val="F0885C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pl-PL"/>
          </a:p>
        </p:txBody>
      </p:sp>
      <p:sp>
        <p:nvSpPr>
          <p:cNvPr id="39" name="AutoShape 39"/>
          <p:cNvSpPr/>
          <p:nvPr/>
        </p:nvSpPr>
        <p:spPr>
          <a:xfrm flipV="1">
            <a:off x="7302652" y="5173462"/>
            <a:ext cx="3112175" cy="2763"/>
          </a:xfrm>
          <a:prstGeom prst="line">
            <a:avLst/>
          </a:prstGeom>
          <a:ln w="66675" cap="rnd">
            <a:solidFill>
              <a:srgbClr val="F0885C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pl-PL"/>
          </a:p>
        </p:txBody>
      </p:sp>
      <p:sp>
        <p:nvSpPr>
          <p:cNvPr id="40" name="AutoShape 40"/>
          <p:cNvSpPr/>
          <p:nvPr/>
        </p:nvSpPr>
        <p:spPr>
          <a:xfrm flipV="1">
            <a:off x="7302652" y="3382709"/>
            <a:ext cx="2470698" cy="1793515"/>
          </a:xfrm>
          <a:prstGeom prst="line">
            <a:avLst/>
          </a:prstGeom>
          <a:ln w="66675" cap="rnd">
            <a:solidFill>
              <a:srgbClr val="F0885C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pl-PL"/>
          </a:p>
        </p:txBody>
      </p:sp>
      <p:sp>
        <p:nvSpPr>
          <p:cNvPr id="41" name="TextBox 41"/>
          <p:cNvSpPr txBox="1"/>
          <p:nvPr/>
        </p:nvSpPr>
        <p:spPr>
          <a:xfrm>
            <a:off x="10595544" y="1028033"/>
            <a:ext cx="3421751" cy="95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2"/>
              </a:lnSpc>
              <a:spcBef>
                <a:spcPct val="0"/>
              </a:spcBef>
            </a:pPr>
            <a:r>
              <a:rPr lang="en-US" sz="2970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Dopasowany do odbiorcy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840429" y="4312169"/>
            <a:ext cx="4911238" cy="1739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19"/>
              </a:lnSpc>
              <a:spcBef>
                <a:spcPct val="0"/>
              </a:spcBef>
            </a:pPr>
            <a:r>
              <a:rPr lang="en-US" sz="5014" b="1" spc="305">
                <a:solidFill>
                  <a:srgbClr val="01395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Raport z badań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326019" y="2922067"/>
            <a:ext cx="3172349" cy="474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2"/>
              </a:lnSpc>
              <a:spcBef>
                <a:spcPct val="0"/>
              </a:spcBef>
            </a:pPr>
            <a:r>
              <a:rPr lang="en-US" sz="2970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Wyczerpujący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947166" y="4760224"/>
            <a:ext cx="3280862" cy="474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2"/>
              </a:lnSpc>
              <a:spcBef>
                <a:spcPct val="0"/>
              </a:spcBef>
            </a:pPr>
            <a:r>
              <a:rPr lang="en-US" sz="2970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Jednoznaczny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380361" y="6489575"/>
            <a:ext cx="4561318" cy="474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2"/>
              </a:lnSpc>
              <a:spcBef>
                <a:spcPct val="0"/>
              </a:spcBef>
            </a:pPr>
            <a:r>
              <a:rPr lang="en-US" sz="2970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Czytelna struktura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595544" y="8386822"/>
            <a:ext cx="4040455" cy="474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2"/>
              </a:lnSpc>
              <a:spcBef>
                <a:spcPct val="0"/>
              </a:spcBef>
            </a:pPr>
            <a:r>
              <a:rPr lang="en-US" sz="2970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Zawierający wnioski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024779" cy="10287000"/>
            <a:chOff x="0" y="0"/>
            <a:chExt cx="185014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50148" cy="2709333"/>
            </a:xfrm>
            <a:custGeom>
              <a:avLst/>
              <a:gdLst/>
              <a:ahLst/>
              <a:cxnLst/>
              <a:rect l="l" t="t" r="r" b="b"/>
              <a:pathLst>
                <a:path w="1850148" h="2709333">
                  <a:moveTo>
                    <a:pt x="0" y="0"/>
                  </a:moveTo>
                  <a:lnTo>
                    <a:pt x="1850148" y="0"/>
                  </a:lnTo>
                  <a:lnTo>
                    <a:pt x="185014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1850148" cy="2671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613374" y="1375362"/>
            <a:ext cx="1165290" cy="1728656"/>
          </a:xfrm>
          <a:custGeom>
            <a:avLst/>
            <a:gdLst/>
            <a:ahLst/>
            <a:cxnLst/>
            <a:rect l="l" t="t" r="r" b="b"/>
            <a:pathLst>
              <a:path w="1165290" h="1728656">
                <a:moveTo>
                  <a:pt x="0" y="0"/>
                </a:moveTo>
                <a:lnTo>
                  <a:pt x="1165290" y="0"/>
                </a:lnTo>
                <a:lnTo>
                  <a:pt x="1165290" y="1728656"/>
                </a:lnTo>
                <a:lnTo>
                  <a:pt x="0" y="17286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>
            <a:off x="10088045" y="1375362"/>
            <a:ext cx="1318817" cy="941165"/>
            <a:chOff x="0" y="0"/>
            <a:chExt cx="996576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96588" cy="711200"/>
            </a:xfrm>
            <a:custGeom>
              <a:avLst/>
              <a:gdLst/>
              <a:ahLst/>
              <a:cxnLst/>
              <a:rect l="l" t="t" r="r" b="b"/>
              <a:pathLst>
                <a:path w="996588" h="711200">
                  <a:moveTo>
                    <a:pt x="711017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711017" y="551732"/>
                  </a:lnTo>
                  <a:cubicBezTo>
                    <a:pt x="870139" y="551732"/>
                    <a:pt x="996576" y="428220"/>
                    <a:pt x="996576" y="275861"/>
                  </a:cubicBezTo>
                  <a:cubicBezTo>
                    <a:pt x="996588" y="123512"/>
                    <a:pt x="870139" y="0"/>
                    <a:pt x="711017" y="0"/>
                  </a:cubicBezTo>
                  <a:close/>
                </a:path>
              </a:pathLst>
            </a:custGeom>
            <a:solidFill>
              <a:srgbClr val="3B79A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6200"/>
              <a:ext cx="99657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866175" y="3407945"/>
            <a:ext cx="1184317" cy="118431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B79A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613374" y="3431342"/>
            <a:ext cx="1165290" cy="1160920"/>
          </a:xfrm>
          <a:custGeom>
            <a:avLst/>
            <a:gdLst/>
            <a:ahLst/>
            <a:cxnLst/>
            <a:rect l="l" t="t" r="r" b="b"/>
            <a:pathLst>
              <a:path w="1165290" h="1160920">
                <a:moveTo>
                  <a:pt x="0" y="0"/>
                </a:moveTo>
                <a:lnTo>
                  <a:pt x="1165290" y="0"/>
                </a:lnTo>
                <a:lnTo>
                  <a:pt x="1165290" y="1160920"/>
                </a:lnTo>
                <a:lnTo>
                  <a:pt x="0" y="116092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10239001" y="3431342"/>
            <a:ext cx="1163830" cy="1160920"/>
          </a:xfrm>
          <a:custGeom>
            <a:avLst/>
            <a:gdLst/>
            <a:ahLst/>
            <a:cxnLst/>
            <a:rect l="l" t="t" r="r" b="b"/>
            <a:pathLst>
              <a:path w="1163830" h="1160920">
                <a:moveTo>
                  <a:pt x="0" y="0"/>
                </a:moveTo>
                <a:lnTo>
                  <a:pt x="1163830" y="0"/>
                </a:lnTo>
                <a:lnTo>
                  <a:pt x="1163830" y="1160920"/>
                </a:lnTo>
                <a:lnTo>
                  <a:pt x="0" y="116092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4" name="Group 14"/>
          <p:cNvGrpSpPr/>
          <p:nvPr/>
        </p:nvGrpSpPr>
        <p:grpSpPr>
          <a:xfrm>
            <a:off x="11780789" y="1375362"/>
            <a:ext cx="1269703" cy="1562711"/>
            <a:chOff x="0" y="0"/>
            <a:chExt cx="6604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65100"/>
              <a:ext cx="6604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196987" y="2477198"/>
            <a:ext cx="1205843" cy="602922"/>
          </a:xfrm>
          <a:custGeom>
            <a:avLst/>
            <a:gdLst/>
            <a:ahLst/>
            <a:cxnLst/>
            <a:rect l="l" t="t" r="r" b="b"/>
            <a:pathLst>
              <a:path w="1205843" h="602922">
                <a:moveTo>
                  <a:pt x="0" y="0"/>
                </a:moveTo>
                <a:lnTo>
                  <a:pt x="1205844" y="0"/>
                </a:lnTo>
                <a:lnTo>
                  <a:pt x="1205844" y="602922"/>
                </a:lnTo>
                <a:lnTo>
                  <a:pt x="0" y="60292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14767158" y="3398349"/>
            <a:ext cx="2064731" cy="1135602"/>
          </a:xfrm>
          <a:custGeom>
            <a:avLst/>
            <a:gdLst/>
            <a:ahLst/>
            <a:cxnLst/>
            <a:rect l="l" t="t" r="r" b="b"/>
            <a:pathLst>
              <a:path w="2064731" h="1135602">
                <a:moveTo>
                  <a:pt x="0" y="0"/>
                </a:moveTo>
                <a:lnTo>
                  <a:pt x="2064731" y="0"/>
                </a:lnTo>
                <a:lnTo>
                  <a:pt x="2064731" y="1135602"/>
                </a:lnTo>
                <a:lnTo>
                  <a:pt x="0" y="113560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13397809" y="1427179"/>
            <a:ext cx="906005" cy="3165083"/>
          </a:xfrm>
          <a:custGeom>
            <a:avLst/>
            <a:gdLst/>
            <a:ahLst/>
            <a:cxnLst/>
            <a:rect l="l" t="t" r="r" b="b"/>
            <a:pathLst>
              <a:path w="906005" h="3165083">
                <a:moveTo>
                  <a:pt x="0" y="0"/>
                </a:moveTo>
                <a:lnTo>
                  <a:pt x="906005" y="0"/>
                </a:lnTo>
                <a:lnTo>
                  <a:pt x="906005" y="3165083"/>
                </a:lnTo>
                <a:lnTo>
                  <a:pt x="0" y="31650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8616676" y="7887958"/>
            <a:ext cx="1188135" cy="1208479"/>
          </a:xfrm>
          <a:custGeom>
            <a:avLst/>
            <a:gdLst/>
            <a:ahLst/>
            <a:cxnLst/>
            <a:rect l="l" t="t" r="r" b="b"/>
            <a:pathLst>
              <a:path w="1188135" h="1208479">
                <a:moveTo>
                  <a:pt x="0" y="0"/>
                </a:moveTo>
                <a:lnTo>
                  <a:pt x="1188135" y="0"/>
                </a:lnTo>
                <a:lnTo>
                  <a:pt x="1188135" y="1208479"/>
                </a:lnTo>
                <a:lnTo>
                  <a:pt x="0" y="1208479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4883018" y="7232389"/>
            <a:ext cx="1948871" cy="1948871"/>
          </a:xfrm>
          <a:custGeom>
            <a:avLst/>
            <a:gdLst/>
            <a:ahLst/>
            <a:cxnLst/>
            <a:rect l="l" t="t" r="r" b="b"/>
            <a:pathLst>
              <a:path w="1948871" h="1948871">
                <a:moveTo>
                  <a:pt x="0" y="0"/>
                </a:moveTo>
                <a:lnTo>
                  <a:pt x="1948871" y="0"/>
                </a:lnTo>
                <a:lnTo>
                  <a:pt x="1948871" y="1948871"/>
                </a:lnTo>
                <a:lnTo>
                  <a:pt x="0" y="19488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>
            <a:off x="14883018" y="4984553"/>
            <a:ext cx="1948871" cy="1948871"/>
          </a:xfrm>
          <a:custGeom>
            <a:avLst/>
            <a:gdLst/>
            <a:ahLst/>
            <a:cxnLst/>
            <a:rect l="l" t="t" r="r" b="b"/>
            <a:pathLst>
              <a:path w="1948871" h="1948871">
                <a:moveTo>
                  <a:pt x="0" y="0"/>
                </a:moveTo>
                <a:lnTo>
                  <a:pt x="1948871" y="0"/>
                </a:lnTo>
                <a:lnTo>
                  <a:pt x="1948871" y="1948871"/>
                </a:lnTo>
                <a:lnTo>
                  <a:pt x="0" y="1948871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Freeform 23"/>
          <p:cNvSpPr/>
          <p:nvPr/>
        </p:nvSpPr>
        <p:spPr>
          <a:xfrm>
            <a:off x="11797846" y="7958836"/>
            <a:ext cx="1137601" cy="1137601"/>
          </a:xfrm>
          <a:custGeom>
            <a:avLst/>
            <a:gdLst/>
            <a:ahLst/>
            <a:cxnLst/>
            <a:rect l="l" t="t" r="r" b="b"/>
            <a:pathLst>
              <a:path w="1137601" h="1137601">
                <a:moveTo>
                  <a:pt x="0" y="0"/>
                </a:moveTo>
                <a:lnTo>
                  <a:pt x="1137601" y="0"/>
                </a:lnTo>
                <a:lnTo>
                  <a:pt x="1137601" y="1137601"/>
                </a:lnTo>
                <a:lnTo>
                  <a:pt x="0" y="1137601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print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Freeform 24"/>
          <p:cNvSpPr/>
          <p:nvPr/>
        </p:nvSpPr>
        <p:spPr>
          <a:xfrm>
            <a:off x="13163055" y="7934450"/>
            <a:ext cx="1161988" cy="1161988"/>
          </a:xfrm>
          <a:custGeom>
            <a:avLst/>
            <a:gdLst/>
            <a:ahLst/>
            <a:cxnLst/>
            <a:rect l="l" t="t" r="r" b="b"/>
            <a:pathLst>
              <a:path w="1161988" h="1161988">
                <a:moveTo>
                  <a:pt x="0" y="0"/>
                </a:moveTo>
                <a:lnTo>
                  <a:pt x="1161988" y="0"/>
                </a:lnTo>
                <a:lnTo>
                  <a:pt x="1161988" y="1161987"/>
                </a:lnTo>
                <a:lnTo>
                  <a:pt x="0" y="1161987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print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Freeform 25"/>
          <p:cNvSpPr/>
          <p:nvPr/>
        </p:nvSpPr>
        <p:spPr>
          <a:xfrm>
            <a:off x="354818" y="7232389"/>
            <a:ext cx="4198405" cy="1180801"/>
          </a:xfrm>
          <a:custGeom>
            <a:avLst/>
            <a:gdLst/>
            <a:ahLst/>
            <a:cxnLst/>
            <a:rect l="l" t="t" r="r" b="b"/>
            <a:pathLst>
              <a:path w="4198405" h="1180801">
                <a:moveTo>
                  <a:pt x="0" y="0"/>
                </a:moveTo>
                <a:lnTo>
                  <a:pt x="4198405" y="0"/>
                </a:lnTo>
                <a:lnTo>
                  <a:pt x="4198405" y="1180801"/>
                </a:lnTo>
                <a:lnTo>
                  <a:pt x="0" y="118080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6" name="Freeform 26"/>
          <p:cNvSpPr/>
          <p:nvPr/>
        </p:nvSpPr>
        <p:spPr>
          <a:xfrm>
            <a:off x="1238653" y="8606763"/>
            <a:ext cx="1215368" cy="1303075"/>
          </a:xfrm>
          <a:custGeom>
            <a:avLst/>
            <a:gdLst/>
            <a:ahLst/>
            <a:cxnLst/>
            <a:rect l="l" t="t" r="r" b="b"/>
            <a:pathLst>
              <a:path w="1215368" h="1303075">
                <a:moveTo>
                  <a:pt x="0" y="0"/>
                </a:moveTo>
                <a:lnTo>
                  <a:pt x="1215367" y="0"/>
                </a:lnTo>
                <a:lnTo>
                  <a:pt x="1215367" y="1303074"/>
                </a:lnTo>
                <a:lnTo>
                  <a:pt x="0" y="1303074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7" name="Freeform 27"/>
          <p:cNvSpPr/>
          <p:nvPr/>
        </p:nvSpPr>
        <p:spPr>
          <a:xfrm>
            <a:off x="4090682" y="8482100"/>
            <a:ext cx="1398320" cy="1398320"/>
          </a:xfrm>
          <a:custGeom>
            <a:avLst/>
            <a:gdLst/>
            <a:ahLst/>
            <a:cxnLst/>
            <a:rect l="l" t="t" r="r" b="b"/>
            <a:pathLst>
              <a:path w="1398320" h="1398320">
                <a:moveTo>
                  <a:pt x="0" y="0"/>
                </a:moveTo>
                <a:lnTo>
                  <a:pt x="1398320" y="0"/>
                </a:lnTo>
                <a:lnTo>
                  <a:pt x="1398320" y="1398320"/>
                </a:lnTo>
                <a:lnTo>
                  <a:pt x="0" y="139832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8" name="Freeform 28"/>
          <p:cNvSpPr/>
          <p:nvPr/>
        </p:nvSpPr>
        <p:spPr>
          <a:xfrm>
            <a:off x="14767158" y="1427179"/>
            <a:ext cx="1971170" cy="1971170"/>
          </a:xfrm>
          <a:custGeom>
            <a:avLst/>
            <a:gdLst/>
            <a:ahLst/>
            <a:cxnLst/>
            <a:rect l="l" t="t" r="r" b="b"/>
            <a:pathLst>
              <a:path w="1971170" h="1971170">
                <a:moveTo>
                  <a:pt x="0" y="0"/>
                </a:moveTo>
                <a:lnTo>
                  <a:pt x="1971170" y="0"/>
                </a:lnTo>
                <a:lnTo>
                  <a:pt x="1971170" y="1971170"/>
                </a:lnTo>
                <a:lnTo>
                  <a:pt x="0" y="1971170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print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9" name="Freeform 29"/>
          <p:cNvSpPr/>
          <p:nvPr/>
        </p:nvSpPr>
        <p:spPr>
          <a:xfrm>
            <a:off x="8481725" y="4871347"/>
            <a:ext cx="1343172" cy="1343172"/>
          </a:xfrm>
          <a:custGeom>
            <a:avLst/>
            <a:gdLst/>
            <a:ahLst/>
            <a:cxnLst/>
            <a:rect l="l" t="t" r="r" b="b"/>
            <a:pathLst>
              <a:path w="1343172" h="1343172">
                <a:moveTo>
                  <a:pt x="0" y="0"/>
                </a:moveTo>
                <a:lnTo>
                  <a:pt x="1343172" y="0"/>
                </a:lnTo>
                <a:lnTo>
                  <a:pt x="1343172" y="1343172"/>
                </a:lnTo>
                <a:lnTo>
                  <a:pt x="0" y="1343172"/>
                </a:lnTo>
                <a:lnTo>
                  <a:pt x="0" y="0"/>
                </a:lnTo>
                <a:close/>
              </a:path>
            </a:pathLst>
          </a:custGeom>
          <a:blipFill>
            <a:blip r:embed="rId29" cstate="print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0" name="Freeform 30"/>
          <p:cNvSpPr/>
          <p:nvPr/>
        </p:nvSpPr>
        <p:spPr>
          <a:xfrm>
            <a:off x="9918470" y="4871347"/>
            <a:ext cx="1343172" cy="1343172"/>
          </a:xfrm>
          <a:custGeom>
            <a:avLst/>
            <a:gdLst/>
            <a:ahLst/>
            <a:cxnLst/>
            <a:rect l="l" t="t" r="r" b="b"/>
            <a:pathLst>
              <a:path w="1343172" h="1343172">
                <a:moveTo>
                  <a:pt x="0" y="0"/>
                </a:moveTo>
                <a:lnTo>
                  <a:pt x="1343172" y="0"/>
                </a:lnTo>
                <a:lnTo>
                  <a:pt x="1343172" y="1343172"/>
                </a:lnTo>
                <a:lnTo>
                  <a:pt x="0" y="1343172"/>
                </a:lnTo>
                <a:lnTo>
                  <a:pt x="0" y="0"/>
                </a:lnTo>
                <a:close/>
              </a:path>
            </a:pathLst>
          </a:custGeom>
          <a:blipFill>
            <a:blip r:embed="rId31" cstate="print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1" name="Freeform 31"/>
          <p:cNvSpPr/>
          <p:nvPr/>
        </p:nvSpPr>
        <p:spPr>
          <a:xfrm>
            <a:off x="8577373" y="6347313"/>
            <a:ext cx="1227438" cy="1227438"/>
          </a:xfrm>
          <a:custGeom>
            <a:avLst/>
            <a:gdLst/>
            <a:ahLst/>
            <a:cxnLst/>
            <a:rect l="l" t="t" r="r" b="b"/>
            <a:pathLst>
              <a:path w="1227438" h="1227438">
                <a:moveTo>
                  <a:pt x="0" y="0"/>
                </a:moveTo>
                <a:lnTo>
                  <a:pt x="1227438" y="0"/>
                </a:lnTo>
                <a:lnTo>
                  <a:pt x="1227438" y="1227439"/>
                </a:lnTo>
                <a:lnTo>
                  <a:pt x="0" y="1227439"/>
                </a:lnTo>
                <a:lnTo>
                  <a:pt x="0" y="0"/>
                </a:lnTo>
                <a:close/>
              </a:path>
            </a:pathLst>
          </a:custGeom>
          <a:blipFill>
            <a:blip r:embed="rId33" cstate="print">
              <a:extLs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2" name="Freeform 32"/>
          <p:cNvSpPr/>
          <p:nvPr/>
        </p:nvSpPr>
        <p:spPr>
          <a:xfrm>
            <a:off x="9964467" y="6311095"/>
            <a:ext cx="1299875" cy="1299875"/>
          </a:xfrm>
          <a:custGeom>
            <a:avLst/>
            <a:gdLst/>
            <a:ahLst/>
            <a:cxnLst/>
            <a:rect l="l" t="t" r="r" b="b"/>
            <a:pathLst>
              <a:path w="1299875" h="1299875">
                <a:moveTo>
                  <a:pt x="0" y="0"/>
                </a:moveTo>
                <a:lnTo>
                  <a:pt x="1299875" y="0"/>
                </a:lnTo>
                <a:lnTo>
                  <a:pt x="1299875" y="1299875"/>
                </a:lnTo>
                <a:lnTo>
                  <a:pt x="0" y="1299875"/>
                </a:lnTo>
                <a:lnTo>
                  <a:pt x="0" y="0"/>
                </a:lnTo>
                <a:close/>
              </a:path>
            </a:pathLst>
          </a:custGeom>
          <a:blipFill>
            <a:blip r:embed="rId35" cstate="print">
              <a:extLs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3" name="Freeform 33"/>
          <p:cNvSpPr/>
          <p:nvPr/>
        </p:nvSpPr>
        <p:spPr>
          <a:xfrm>
            <a:off x="10070581" y="7887195"/>
            <a:ext cx="1165290" cy="1160920"/>
          </a:xfrm>
          <a:custGeom>
            <a:avLst/>
            <a:gdLst/>
            <a:ahLst/>
            <a:cxnLst/>
            <a:rect l="l" t="t" r="r" b="b"/>
            <a:pathLst>
              <a:path w="1165290" h="1160920">
                <a:moveTo>
                  <a:pt x="0" y="0"/>
                </a:moveTo>
                <a:lnTo>
                  <a:pt x="1165290" y="0"/>
                </a:lnTo>
                <a:lnTo>
                  <a:pt x="1165290" y="1160920"/>
                </a:lnTo>
                <a:lnTo>
                  <a:pt x="0" y="116092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4" name="Freeform 34"/>
          <p:cNvSpPr/>
          <p:nvPr/>
        </p:nvSpPr>
        <p:spPr>
          <a:xfrm>
            <a:off x="11638944" y="4885291"/>
            <a:ext cx="2686099" cy="2689461"/>
          </a:xfrm>
          <a:custGeom>
            <a:avLst/>
            <a:gdLst/>
            <a:ahLst/>
            <a:cxnLst/>
            <a:rect l="l" t="t" r="r" b="b"/>
            <a:pathLst>
              <a:path w="2686099" h="2689461">
                <a:moveTo>
                  <a:pt x="0" y="0"/>
                </a:moveTo>
                <a:lnTo>
                  <a:pt x="2686099" y="0"/>
                </a:lnTo>
                <a:lnTo>
                  <a:pt x="2686099" y="2689461"/>
                </a:lnTo>
                <a:lnTo>
                  <a:pt x="0" y="2689461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5" name="TextBox 35"/>
          <p:cNvSpPr txBox="1"/>
          <p:nvPr/>
        </p:nvSpPr>
        <p:spPr>
          <a:xfrm>
            <a:off x="691759" y="1351280"/>
            <a:ext cx="5468195" cy="1056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40"/>
              </a:lnSpc>
            </a:pPr>
            <a:r>
              <a:rPr lang="en-US" sz="7400" b="1">
                <a:solidFill>
                  <a:srgbClr val="26263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Pytania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54818" y="5933299"/>
            <a:ext cx="6142077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Analiza Funkcjonowania Bibliotek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Projekt dofinansowany ze środków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Ministerstwa Kultury i Dziedzictwa Narodowego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666951" y="8163283"/>
            <a:ext cx="5407286" cy="1352763"/>
          </a:xfrm>
          <a:custGeom>
            <a:avLst/>
            <a:gdLst/>
            <a:ahLst/>
            <a:cxnLst/>
            <a:rect l="l" t="t" r="r" b="b"/>
            <a:pathLst>
              <a:path w="5407286" h="1352763">
                <a:moveTo>
                  <a:pt x="0" y="0"/>
                </a:moveTo>
                <a:lnTo>
                  <a:pt x="5407286" y="0"/>
                </a:lnTo>
                <a:lnTo>
                  <a:pt x="5407286" y="1352763"/>
                </a:lnTo>
                <a:lnTo>
                  <a:pt x="0" y="135276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7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434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6376842" y="8163283"/>
            <a:ext cx="5407286" cy="1352763"/>
          </a:xfrm>
          <a:custGeom>
            <a:avLst/>
            <a:gdLst/>
            <a:ahLst/>
            <a:cxnLst/>
            <a:rect l="l" t="t" r="r" b="b"/>
            <a:pathLst>
              <a:path w="5407286" h="1352763">
                <a:moveTo>
                  <a:pt x="0" y="0"/>
                </a:moveTo>
                <a:lnTo>
                  <a:pt x="5407286" y="0"/>
                </a:lnTo>
                <a:lnTo>
                  <a:pt x="5407286" y="1352763"/>
                </a:lnTo>
                <a:lnTo>
                  <a:pt x="0" y="135276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7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434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5"/>
          <p:cNvGrpSpPr/>
          <p:nvPr/>
        </p:nvGrpSpPr>
        <p:grpSpPr>
          <a:xfrm>
            <a:off x="505300" y="4440019"/>
            <a:ext cx="5716790" cy="4022939"/>
            <a:chOff x="0" y="0"/>
            <a:chExt cx="812800" cy="5719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571972"/>
            </a:xfrm>
            <a:custGeom>
              <a:avLst/>
              <a:gdLst/>
              <a:ahLst/>
              <a:cxnLst/>
              <a:rect l="l" t="t" r="r" b="b"/>
              <a:pathLst>
                <a:path w="812800" h="571972">
                  <a:moveTo>
                    <a:pt x="406400" y="0"/>
                  </a:moveTo>
                  <a:lnTo>
                    <a:pt x="812800" y="571972"/>
                  </a:lnTo>
                  <a:lnTo>
                    <a:pt x="0" y="57197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4545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217934"/>
              <a:ext cx="558800" cy="313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222090" y="4440019"/>
            <a:ext cx="5716790" cy="4022939"/>
            <a:chOff x="0" y="0"/>
            <a:chExt cx="812800" cy="5719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571972"/>
            </a:xfrm>
            <a:custGeom>
              <a:avLst/>
              <a:gdLst/>
              <a:ahLst/>
              <a:cxnLst/>
              <a:rect l="l" t="t" r="r" b="b"/>
              <a:pathLst>
                <a:path w="812800" h="571972">
                  <a:moveTo>
                    <a:pt x="406400" y="0"/>
                  </a:moveTo>
                  <a:lnTo>
                    <a:pt x="812800" y="571972"/>
                  </a:lnTo>
                  <a:lnTo>
                    <a:pt x="0" y="57197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217934"/>
              <a:ext cx="558800" cy="313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3363695" y="3440187"/>
            <a:ext cx="5716790" cy="4022939"/>
            <a:chOff x="0" y="0"/>
            <a:chExt cx="812800" cy="5719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571972"/>
            </a:xfrm>
            <a:custGeom>
              <a:avLst/>
              <a:gdLst/>
              <a:ahLst/>
              <a:cxnLst/>
              <a:rect l="l" t="t" r="r" b="b"/>
              <a:pathLst>
                <a:path w="812800" h="571972">
                  <a:moveTo>
                    <a:pt x="406400" y="0"/>
                  </a:moveTo>
                  <a:lnTo>
                    <a:pt x="812800" y="571972"/>
                  </a:lnTo>
                  <a:lnTo>
                    <a:pt x="0" y="57197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217934"/>
              <a:ext cx="558800" cy="313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9080485" y="3440187"/>
            <a:ext cx="5716790" cy="4022939"/>
            <a:chOff x="0" y="0"/>
            <a:chExt cx="812800" cy="57197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571972"/>
            </a:xfrm>
            <a:custGeom>
              <a:avLst/>
              <a:gdLst/>
              <a:ahLst/>
              <a:cxnLst/>
              <a:rect l="l" t="t" r="r" b="b"/>
              <a:pathLst>
                <a:path w="812800" h="571972">
                  <a:moveTo>
                    <a:pt x="406400" y="0"/>
                  </a:moveTo>
                  <a:lnTo>
                    <a:pt x="812800" y="571972"/>
                  </a:lnTo>
                  <a:lnTo>
                    <a:pt x="0" y="57197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000" y="217934"/>
              <a:ext cx="558800" cy="313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2086732" y="8163283"/>
            <a:ext cx="5407286" cy="1352763"/>
          </a:xfrm>
          <a:custGeom>
            <a:avLst/>
            <a:gdLst/>
            <a:ahLst/>
            <a:cxnLst/>
            <a:rect l="l" t="t" r="r" b="b"/>
            <a:pathLst>
              <a:path w="5407286" h="1352763">
                <a:moveTo>
                  <a:pt x="0" y="0"/>
                </a:moveTo>
                <a:lnTo>
                  <a:pt x="5407286" y="0"/>
                </a:lnTo>
                <a:lnTo>
                  <a:pt x="5407286" y="1352763"/>
                </a:lnTo>
                <a:lnTo>
                  <a:pt x="0" y="135276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7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434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8" name="Group 18"/>
          <p:cNvGrpSpPr/>
          <p:nvPr/>
        </p:nvGrpSpPr>
        <p:grpSpPr>
          <a:xfrm>
            <a:off x="11938879" y="4440019"/>
            <a:ext cx="5716790" cy="4022939"/>
            <a:chOff x="0" y="0"/>
            <a:chExt cx="812800" cy="57197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571972"/>
            </a:xfrm>
            <a:custGeom>
              <a:avLst/>
              <a:gdLst/>
              <a:ahLst/>
              <a:cxnLst/>
              <a:rect l="l" t="t" r="r" b="b"/>
              <a:pathLst>
                <a:path w="812800" h="571972">
                  <a:moveTo>
                    <a:pt x="406400" y="0"/>
                  </a:moveTo>
                  <a:lnTo>
                    <a:pt x="812800" y="571972"/>
                  </a:lnTo>
                  <a:lnTo>
                    <a:pt x="0" y="57197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7000" y="217934"/>
              <a:ext cx="558800" cy="313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4989314" y="3920911"/>
            <a:ext cx="246555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9"/>
              </a:lnSpc>
            </a:pPr>
            <a:r>
              <a:rPr lang="en-US" sz="2724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Brak potrzeby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706103" y="3920911"/>
            <a:ext cx="2465553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9"/>
              </a:lnSpc>
            </a:pPr>
            <a:r>
              <a:rPr lang="en-US" sz="2724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Obawa przed wynikami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303046" y="8142289"/>
            <a:ext cx="1783266" cy="1783266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188852" y="8142289"/>
            <a:ext cx="1783266" cy="1783266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00714" y="2201114"/>
            <a:ext cx="1783266" cy="1783266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077184" y="2201114"/>
            <a:ext cx="1783266" cy="1783266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6074658" y="8142289"/>
            <a:ext cx="1783266" cy="1783266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523341" y="8338882"/>
            <a:ext cx="1690001" cy="1690001"/>
          </a:xfrm>
          <a:custGeom>
            <a:avLst/>
            <a:gdLst/>
            <a:ahLst/>
            <a:cxnLst/>
            <a:rect l="l" t="t" r="r" b="b"/>
            <a:pathLst>
              <a:path w="1690001" h="1690001">
                <a:moveTo>
                  <a:pt x="0" y="0"/>
                </a:moveTo>
                <a:lnTo>
                  <a:pt x="1690001" y="0"/>
                </a:lnTo>
                <a:lnTo>
                  <a:pt x="1690001" y="1690001"/>
                </a:lnTo>
                <a:lnTo>
                  <a:pt x="0" y="1690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39" name="Group 39"/>
          <p:cNvGrpSpPr/>
          <p:nvPr/>
        </p:nvGrpSpPr>
        <p:grpSpPr>
          <a:xfrm rot="21526">
            <a:off x="527576" y="8343116"/>
            <a:ext cx="1356726" cy="1356726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42" name="Freeform 42"/>
          <p:cNvSpPr/>
          <p:nvPr/>
        </p:nvSpPr>
        <p:spPr>
          <a:xfrm>
            <a:off x="8409147" y="8338882"/>
            <a:ext cx="1690001" cy="1690001"/>
          </a:xfrm>
          <a:custGeom>
            <a:avLst/>
            <a:gdLst/>
            <a:ahLst/>
            <a:cxnLst/>
            <a:rect l="l" t="t" r="r" b="b"/>
            <a:pathLst>
              <a:path w="1690001" h="1690001">
                <a:moveTo>
                  <a:pt x="0" y="0"/>
                </a:moveTo>
                <a:lnTo>
                  <a:pt x="1690001" y="0"/>
                </a:lnTo>
                <a:lnTo>
                  <a:pt x="1690001" y="1690001"/>
                </a:lnTo>
                <a:lnTo>
                  <a:pt x="0" y="1690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43" name="Group 43"/>
          <p:cNvGrpSpPr/>
          <p:nvPr/>
        </p:nvGrpSpPr>
        <p:grpSpPr>
          <a:xfrm rot="21526">
            <a:off x="8413382" y="8343116"/>
            <a:ext cx="1356726" cy="1356726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>
            <a:off x="3521009" y="2397706"/>
            <a:ext cx="1690001" cy="1690001"/>
          </a:xfrm>
          <a:custGeom>
            <a:avLst/>
            <a:gdLst/>
            <a:ahLst/>
            <a:cxnLst/>
            <a:rect l="l" t="t" r="r" b="b"/>
            <a:pathLst>
              <a:path w="1690001" h="1690001">
                <a:moveTo>
                  <a:pt x="0" y="0"/>
                </a:moveTo>
                <a:lnTo>
                  <a:pt x="1690001" y="0"/>
                </a:lnTo>
                <a:lnTo>
                  <a:pt x="1690001" y="1690001"/>
                </a:lnTo>
                <a:lnTo>
                  <a:pt x="0" y="1690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47" name="Group 47"/>
          <p:cNvGrpSpPr/>
          <p:nvPr/>
        </p:nvGrpSpPr>
        <p:grpSpPr>
          <a:xfrm rot="21526">
            <a:off x="3525244" y="2401941"/>
            <a:ext cx="1356726" cy="1356726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50" name="Freeform 50"/>
          <p:cNvSpPr/>
          <p:nvPr/>
        </p:nvSpPr>
        <p:spPr>
          <a:xfrm>
            <a:off x="13297479" y="2397706"/>
            <a:ext cx="1690001" cy="1690001"/>
          </a:xfrm>
          <a:custGeom>
            <a:avLst/>
            <a:gdLst/>
            <a:ahLst/>
            <a:cxnLst/>
            <a:rect l="l" t="t" r="r" b="b"/>
            <a:pathLst>
              <a:path w="1690001" h="1690001">
                <a:moveTo>
                  <a:pt x="0" y="0"/>
                </a:moveTo>
                <a:lnTo>
                  <a:pt x="1690001" y="0"/>
                </a:lnTo>
                <a:lnTo>
                  <a:pt x="1690001" y="1690001"/>
                </a:lnTo>
                <a:lnTo>
                  <a:pt x="0" y="1690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51" name="Group 51"/>
          <p:cNvGrpSpPr/>
          <p:nvPr/>
        </p:nvGrpSpPr>
        <p:grpSpPr>
          <a:xfrm rot="21526">
            <a:off x="13301714" y="2401941"/>
            <a:ext cx="1356726" cy="1356726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54" name="Freeform 54"/>
          <p:cNvSpPr/>
          <p:nvPr/>
        </p:nvSpPr>
        <p:spPr>
          <a:xfrm>
            <a:off x="16294953" y="8338882"/>
            <a:ext cx="1690001" cy="1690001"/>
          </a:xfrm>
          <a:custGeom>
            <a:avLst/>
            <a:gdLst/>
            <a:ahLst/>
            <a:cxnLst/>
            <a:rect l="l" t="t" r="r" b="b"/>
            <a:pathLst>
              <a:path w="1690001" h="1690001">
                <a:moveTo>
                  <a:pt x="0" y="0"/>
                </a:moveTo>
                <a:lnTo>
                  <a:pt x="1690001" y="0"/>
                </a:lnTo>
                <a:lnTo>
                  <a:pt x="1690001" y="1690001"/>
                </a:lnTo>
                <a:lnTo>
                  <a:pt x="0" y="1690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55" name="Group 55"/>
          <p:cNvGrpSpPr/>
          <p:nvPr/>
        </p:nvGrpSpPr>
        <p:grpSpPr>
          <a:xfrm rot="21526">
            <a:off x="16299188" y="8343116"/>
            <a:ext cx="1356726" cy="1356726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58" name="Freeform 58"/>
          <p:cNvSpPr/>
          <p:nvPr/>
        </p:nvSpPr>
        <p:spPr>
          <a:xfrm>
            <a:off x="8808776" y="8762120"/>
            <a:ext cx="577723" cy="734783"/>
          </a:xfrm>
          <a:custGeom>
            <a:avLst/>
            <a:gdLst/>
            <a:ahLst/>
            <a:cxnLst/>
            <a:rect l="l" t="t" r="r" b="b"/>
            <a:pathLst>
              <a:path w="577723" h="734783">
                <a:moveTo>
                  <a:pt x="0" y="0"/>
                </a:moveTo>
                <a:lnTo>
                  <a:pt x="577723" y="0"/>
                </a:lnTo>
                <a:lnTo>
                  <a:pt x="577723" y="734783"/>
                </a:lnTo>
                <a:lnTo>
                  <a:pt x="0" y="7347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59" name="Picture 5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63234" y="8578775"/>
            <a:ext cx="885409" cy="885409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13442731" y="2540581"/>
            <a:ext cx="1052170" cy="899605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>
            <a:off x="3773580" y="2612752"/>
            <a:ext cx="822892" cy="935104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>
            <a:off x="16508528" y="8508096"/>
            <a:ext cx="1026767" cy="1026767"/>
          </a:xfrm>
          <a:prstGeom prst="rect">
            <a:avLst/>
          </a:prstGeom>
        </p:spPr>
      </p:pic>
      <p:sp>
        <p:nvSpPr>
          <p:cNvPr id="63" name="TextBox 63"/>
          <p:cNvSpPr txBox="1"/>
          <p:nvPr/>
        </p:nvSpPr>
        <p:spPr>
          <a:xfrm>
            <a:off x="5431627" y="387740"/>
            <a:ext cx="7723604" cy="962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 spc="179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Po co badać?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2130919" y="6152327"/>
            <a:ext cx="246555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9"/>
              </a:lnSpc>
            </a:pPr>
            <a:r>
              <a:rPr lang="en-US" sz="2724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Brak zasobów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7847708" y="6152327"/>
            <a:ext cx="246555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9"/>
              </a:lnSpc>
            </a:pPr>
            <a:r>
              <a:rPr lang="en-US" sz="2724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Brak odzewu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3575758" y="6152327"/>
            <a:ext cx="2465553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9"/>
              </a:lnSpc>
            </a:pPr>
            <a:r>
              <a:rPr lang="en-US" sz="2724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Brak wymogu formalnego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961623" y="6837066"/>
            <a:ext cx="2841242" cy="1326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</a:pPr>
            <a:r>
              <a:rPr lang="en-US" sz="2073">
                <a:solidFill>
                  <a:srgbClr val="FFFFFF">
                    <a:alpha val="80000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personalnych finansowych czasowych</a:t>
            </a:r>
          </a:p>
          <a:p>
            <a:pPr algn="ctr">
              <a:lnSpc>
                <a:spcPts val="2695"/>
              </a:lnSpc>
            </a:pPr>
            <a:r>
              <a:rPr lang="en-US" sz="2073">
                <a:solidFill>
                  <a:srgbClr val="FFFFFF">
                    <a:alpha val="80000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wiedzy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7918214" y="6952427"/>
            <a:ext cx="2324541" cy="992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063">
                <a:solidFill>
                  <a:srgbClr val="FFFFFF">
                    <a:alpha val="80000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niechęć do ankiet,</a:t>
            </a:r>
          </a:p>
          <a:p>
            <a:pPr algn="ctr">
              <a:lnSpc>
                <a:spcPts val="2682"/>
              </a:lnSpc>
            </a:pPr>
            <a:r>
              <a:rPr lang="en-US" sz="2063">
                <a:solidFill>
                  <a:srgbClr val="FFFFFF">
                    <a:alpha val="80000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trudności z dotarciem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0878024" y="4948536"/>
            <a:ext cx="2417417" cy="1289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2"/>
              </a:lnSpc>
            </a:pPr>
            <a:r>
              <a:rPr lang="en-US" sz="1963">
                <a:solidFill>
                  <a:srgbClr val="FFFFFF">
                    <a:alpha val="80000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negatywne oceny, </a:t>
            </a:r>
          </a:p>
          <a:p>
            <a:pPr algn="ctr">
              <a:lnSpc>
                <a:spcPts val="2552"/>
              </a:lnSpc>
            </a:pPr>
            <a:r>
              <a:rPr lang="en-US" sz="1963">
                <a:solidFill>
                  <a:srgbClr val="FFFFFF">
                    <a:alpha val="80000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brak możliwości wprowadzenia zmian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4886204" y="4543926"/>
            <a:ext cx="2841242" cy="105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2"/>
              </a:lnSpc>
            </a:pPr>
            <a:r>
              <a:rPr lang="en-US" sz="2163">
                <a:solidFill>
                  <a:srgbClr val="FFFFFF">
                    <a:alpha val="80000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satysfakcja jest “niemierzalna”,</a:t>
            </a:r>
          </a:p>
          <a:p>
            <a:pPr algn="ctr">
              <a:lnSpc>
                <a:spcPts val="2812"/>
              </a:lnSpc>
            </a:pPr>
            <a:r>
              <a:rPr lang="en-US" sz="2163">
                <a:solidFill>
                  <a:srgbClr val="FFFFFF">
                    <a:alpha val="80000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wiemy wystarczająco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3501009" y="7361415"/>
            <a:ext cx="2841242" cy="65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063">
                <a:solidFill>
                  <a:srgbClr val="FFFFFF">
                    <a:alpha val="80000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krótkoterminowe myślenie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5235835" y="1491372"/>
            <a:ext cx="7723604" cy="65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b="1" spc="124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Obawy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666951" y="8126933"/>
            <a:ext cx="5407286" cy="1352763"/>
          </a:xfrm>
          <a:custGeom>
            <a:avLst/>
            <a:gdLst/>
            <a:ahLst/>
            <a:cxnLst/>
            <a:rect l="l" t="t" r="r" b="b"/>
            <a:pathLst>
              <a:path w="5407286" h="1352763">
                <a:moveTo>
                  <a:pt x="0" y="0"/>
                </a:moveTo>
                <a:lnTo>
                  <a:pt x="5407286" y="0"/>
                </a:lnTo>
                <a:lnTo>
                  <a:pt x="5407286" y="1352763"/>
                </a:lnTo>
                <a:lnTo>
                  <a:pt x="0" y="135276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7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434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6376842" y="8126933"/>
            <a:ext cx="5407286" cy="1352763"/>
          </a:xfrm>
          <a:custGeom>
            <a:avLst/>
            <a:gdLst/>
            <a:ahLst/>
            <a:cxnLst/>
            <a:rect l="l" t="t" r="r" b="b"/>
            <a:pathLst>
              <a:path w="5407286" h="1352763">
                <a:moveTo>
                  <a:pt x="0" y="0"/>
                </a:moveTo>
                <a:lnTo>
                  <a:pt x="5407286" y="0"/>
                </a:lnTo>
                <a:lnTo>
                  <a:pt x="5407286" y="1352763"/>
                </a:lnTo>
                <a:lnTo>
                  <a:pt x="0" y="135276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7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434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5"/>
          <p:cNvGrpSpPr/>
          <p:nvPr/>
        </p:nvGrpSpPr>
        <p:grpSpPr>
          <a:xfrm>
            <a:off x="505300" y="4403670"/>
            <a:ext cx="5716790" cy="4022939"/>
            <a:chOff x="0" y="0"/>
            <a:chExt cx="812800" cy="5719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571972"/>
            </a:xfrm>
            <a:custGeom>
              <a:avLst/>
              <a:gdLst/>
              <a:ahLst/>
              <a:cxnLst/>
              <a:rect l="l" t="t" r="r" b="b"/>
              <a:pathLst>
                <a:path w="812800" h="571972">
                  <a:moveTo>
                    <a:pt x="406400" y="0"/>
                  </a:moveTo>
                  <a:lnTo>
                    <a:pt x="812800" y="571972"/>
                  </a:lnTo>
                  <a:lnTo>
                    <a:pt x="0" y="57197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0885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217934"/>
              <a:ext cx="558800" cy="313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222090" y="4403670"/>
            <a:ext cx="5716790" cy="4022939"/>
            <a:chOff x="0" y="0"/>
            <a:chExt cx="812800" cy="5719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571972"/>
            </a:xfrm>
            <a:custGeom>
              <a:avLst/>
              <a:gdLst/>
              <a:ahLst/>
              <a:cxnLst/>
              <a:rect l="l" t="t" r="r" b="b"/>
              <a:pathLst>
                <a:path w="812800" h="571972">
                  <a:moveTo>
                    <a:pt x="406400" y="0"/>
                  </a:moveTo>
                  <a:lnTo>
                    <a:pt x="812800" y="571972"/>
                  </a:lnTo>
                  <a:lnTo>
                    <a:pt x="0" y="57197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217934"/>
              <a:ext cx="558800" cy="313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3363695" y="3403837"/>
            <a:ext cx="5716790" cy="4022939"/>
            <a:chOff x="0" y="0"/>
            <a:chExt cx="812800" cy="5719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571972"/>
            </a:xfrm>
            <a:custGeom>
              <a:avLst/>
              <a:gdLst/>
              <a:ahLst/>
              <a:cxnLst/>
              <a:rect l="l" t="t" r="r" b="b"/>
              <a:pathLst>
                <a:path w="812800" h="571972">
                  <a:moveTo>
                    <a:pt x="406400" y="0"/>
                  </a:moveTo>
                  <a:lnTo>
                    <a:pt x="812800" y="571972"/>
                  </a:lnTo>
                  <a:lnTo>
                    <a:pt x="0" y="57197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217934"/>
              <a:ext cx="558800" cy="313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9080485" y="3403837"/>
            <a:ext cx="5716790" cy="4022939"/>
            <a:chOff x="0" y="0"/>
            <a:chExt cx="812800" cy="57197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571972"/>
            </a:xfrm>
            <a:custGeom>
              <a:avLst/>
              <a:gdLst/>
              <a:ahLst/>
              <a:cxnLst/>
              <a:rect l="l" t="t" r="r" b="b"/>
              <a:pathLst>
                <a:path w="812800" h="571972">
                  <a:moveTo>
                    <a:pt x="406400" y="0"/>
                  </a:moveTo>
                  <a:lnTo>
                    <a:pt x="812800" y="571972"/>
                  </a:lnTo>
                  <a:lnTo>
                    <a:pt x="0" y="57197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000" y="217934"/>
              <a:ext cx="558800" cy="313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2086732" y="8126933"/>
            <a:ext cx="5407286" cy="1352763"/>
          </a:xfrm>
          <a:custGeom>
            <a:avLst/>
            <a:gdLst/>
            <a:ahLst/>
            <a:cxnLst/>
            <a:rect l="l" t="t" r="r" b="b"/>
            <a:pathLst>
              <a:path w="5407286" h="1352763">
                <a:moveTo>
                  <a:pt x="0" y="0"/>
                </a:moveTo>
                <a:lnTo>
                  <a:pt x="5407286" y="0"/>
                </a:lnTo>
                <a:lnTo>
                  <a:pt x="5407286" y="1352763"/>
                </a:lnTo>
                <a:lnTo>
                  <a:pt x="0" y="135276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7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434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8" name="Group 18"/>
          <p:cNvGrpSpPr/>
          <p:nvPr/>
        </p:nvGrpSpPr>
        <p:grpSpPr>
          <a:xfrm>
            <a:off x="11938879" y="4403670"/>
            <a:ext cx="5716790" cy="4022939"/>
            <a:chOff x="0" y="0"/>
            <a:chExt cx="812800" cy="57197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571972"/>
            </a:xfrm>
            <a:custGeom>
              <a:avLst/>
              <a:gdLst/>
              <a:ahLst/>
              <a:cxnLst/>
              <a:rect l="l" t="t" r="r" b="b"/>
              <a:pathLst>
                <a:path w="812800" h="571972">
                  <a:moveTo>
                    <a:pt x="406400" y="0"/>
                  </a:moveTo>
                  <a:lnTo>
                    <a:pt x="812800" y="571972"/>
                  </a:lnTo>
                  <a:lnTo>
                    <a:pt x="0" y="57197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7000" y="217934"/>
              <a:ext cx="558800" cy="313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4989314" y="3884562"/>
            <a:ext cx="246555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9"/>
              </a:lnSpc>
            </a:pPr>
            <a:r>
              <a:rPr lang="en-US" sz="2724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Potrzeba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706103" y="3884562"/>
            <a:ext cx="246555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9"/>
              </a:lnSpc>
            </a:pPr>
            <a:r>
              <a:rPr lang="en-US" sz="2724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Wyniki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303046" y="8105940"/>
            <a:ext cx="1783266" cy="1783266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188852" y="8105940"/>
            <a:ext cx="1783266" cy="1783266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00714" y="2164764"/>
            <a:ext cx="1783266" cy="1783266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077184" y="2164764"/>
            <a:ext cx="1783266" cy="1783266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6074658" y="8105940"/>
            <a:ext cx="1783266" cy="1783266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523341" y="8302532"/>
            <a:ext cx="1690001" cy="1690001"/>
          </a:xfrm>
          <a:custGeom>
            <a:avLst/>
            <a:gdLst/>
            <a:ahLst/>
            <a:cxnLst/>
            <a:rect l="l" t="t" r="r" b="b"/>
            <a:pathLst>
              <a:path w="1690001" h="1690001">
                <a:moveTo>
                  <a:pt x="0" y="0"/>
                </a:moveTo>
                <a:lnTo>
                  <a:pt x="1690001" y="0"/>
                </a:lnTo>
                <a:lnTo>
                  <a:pt x="1690001" y="1690001"/>
                </a:lnTo>
                <a:lnTo>
                  <a:pt x="0" y="1690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39" name="Group 39"/>
          <p:cNvGrpSpPr/>
          <p:nvPr/>
        </p:nvGrpSpPr>
        <p:grpSpPr>
          <a:xfrm rot="21526">
            <a:off x="527576" y="8306767"/>
            <a:ext cx="1356726" cy="1356726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42" name="Freeform 42"/>
          <p:cNvSpPr/>
          <p:nvPr/>
        </p:nvSpPr>
        <p:spPr>
          <a:xfrm>
            <a:off x="8409147" y="8302532"/>
            <a:ext cx="1690001" cy="1690001"/>
          </a:xfrm>
          <a:custGeom>
            <a:avLst/>
            <a:gdLst/>
            <a:ahLst/>
            <a:cxnLst/>
            <a:rect l="l" t="t" r="r" b="b"/>
            <a:pathLst>
              <a:path w="1690001" h="1690001">
                <a:moveTo>
                  <a:pt x="0" y="0"/>
                </a:moveTo>
                <a:lnTo>
                  <a:pt x="1690001" y="0"/>
                </a:lnTo>
                <a:lnTo>
                  <a:pt x="1690001" y="1690001"/>
                </a:lnTo>
                <a:lnTo>
                  <a:pt x="0" y="16900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5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43" name="Group 43"/>
          <p:cNvGrpSpPr/>
          <p:nvPr/>
        </p:nvGrpSpPr>
        <p:grpSpPr>
          <a:xfrm rot="21526">
            <a:off x="8413382" y="8306767"/>
            <a:ext cx="1356726" cy="1356726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>
            <a:off x="3521009" y="2361357"/>
            <a:ext cx="1690001" cy="1690001"/>
          </a:xfrm>
          <a:custGeom>
            <a:avLst/>
            <a:gdLst/>
            <a:ahLst/>
            <a:cxnLst/>
            <a:rect l="l" t="t" r="r" b="b"/>
            <a:pathLst>
              <a:path w="1690001" h="1690001">
                <a:moveTo>
                  <a:pt x="0" y="0"/>
                </a:moveTo>
                <a:lnTo>
                  <a:pt x="1690001" y="0"/>
                </a:lnTo>
                <a:lnTo>
                  <a:pt x="1690001" y="1690001"/>
                </a:lnTo>
                <a:lnTo>
                  <a:pt x="0" y="16900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5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47" name="Group 47"/>
          <p:cNvGrpSpPr/>
          <p:nvPr/>
        </p:nvGrpSpPr>
        <p:grpSpPr>
          <a:xfrm rot="21526">
            <a:off x="3525244" y="2365591"/>
            <a:ext cx="1356726" cy="1356726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50" name="Freeform 50"/>
          <p:cNvSpPr/>
          <p:nvPr/>
        </p:nvSpPr>
        <p:spPr>
          <a:xfrm>
            <a:off x="13297479" y="2361357"/>
            <a:ext cx="1690001" cy="1690001"/>
          </a:xfrm>
          <a:custGeom>
            <a:avLst/>
            <a:gdLst/>
            <a:ahLst/>
            <a:cxnLst/>
            <a:rect l="l" t="t" r="r" b="b"/>
            <a:pathLst>
              <a:path w="1690001" h="1690001">
                <a:moveTo>
                  <a:pt x="0" y="0"/>
                </a:moveTo>
                <a:lnTo>
                  <a:pt x="1690001" y="0"/>
                </a:lnTo>
                <a:lnTo>
                  <a:pt x="1690001" y="1690001"/>
                </a:lnTo>
                <a:lnTo>
                  <a:pt x="0" y="16900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5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51" name="Group 51"/>
          <p:cNvGrpSpPr/>
          <p:nvPr/>
        </p:nvGrpSpPr>
        <p:grpSpPr>
          <a:xfrm rot="21526">
            <a:off x="13301714" y="2365591"/>
            <a:ext cx="1356726" cy="1356726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54" name="Freeform 54"/>
          <p:cNvSpPr/>
          <p:nvPr/>
        </p:nvSpPr>
        <p:spPr>
          <a:xfrm>
            <a:off x="16294953" y="8302532"/>
            <a:ext cx="1690001" cy="1690001"/>
          </a:xfrm>
          <a:custGeom>
            <a:avLst/>
            <a:gdLst/>
            <a:ahLst/>
            <a:cxnLst/>
            <a:rect l="l" t="t" r="r" b="b"/>
            <a:pathLst>
              <a:path w="1690001" h="1690001">
                <a:moveTo>
                  <a:pt x="0" y="0"/>
                </a:moveTo>
                <a:lnTo>
                  <a:pt x="1690001" y="0"/>
                </a:lnTo>
                <a:lnTo>
                  <a:pt x="1690001" y="1690001"/>
                </a:lnTo>
                <a:lnTo>
                  <a:pt x="0" y="16900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5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55" name="Group 55"/>
          <p:cNvGrpSpPr/>
          <p:nvPr/>
        </p:nvGrpSpPr>
        <p:grpSpPr>
          <a:xfrm rot="21526">
            <a:off x="16299188" y="8306767"/>
            <a:ext cx="1356726" cy="1356726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58" name="Freeform 58"/>
          <p:cNvSpPr/>
          <p:nvPr/>
        </p:nvSpPr>
        <p:spPr>
          <a:xfrm>
            <a:off x="8808776" y="8725770"/>
            <a:ext cx="577723" cy="734783"/>
          </a:xfrm>
          <a:custGeom>
            <a:avLst/>
            <a:gdLst/>
            <a:ahLst/>
            <a:cxnLst/>
            <a:rect l="l" t="t" r="r" b="b"/>
            <a:pathLst>
              <a:path w="577723" h="734783">
                <a:moveTo>
                  <a:pt x="0" y="0"/>
                </a:moveTo>
                <a:lnTo>
                  <a:pt x="577723" y="0"/>
                </a:lnTo>
                <a:lnTo>
                  <a:pt x="577723" y="734783"/>
                </a:lnTo>
                <a:lnTo>
                  <a:pt x="0" y="734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59" name="Picture 5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63234" y="8542426"/>
            <a:ext cx="885409" cy="885409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>
            <a:off x="13442731" y="2504232"/>
            <a:ext cx="1052170" cy="899605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>
            <a:off x="3773580" y="2576402"/>
            <a:ext cx="822892" cy="935104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>
            <a:off x="16508528" y="8471746"/>
            <a:ext cx="1026767" cy="1026767"/>
          </a:xfrm>
          <a:prstGeom prst="rect">
            <a:avLst/>
          </a:prstGeom>
        </p:spPr>
      </p:pic>
      <p:sp>
        <p:nvSpPr>
          <p:cNvPr id="63" name="TextBox 63"/>
          <p:cNvSpPr txBox="1"/>
          <p:nvPr/>
        </p:nvSpPr>
        <p:spPr>
          <a:xfrm>
            <a:off x="5431627" y="387740"/>
            <a:ext cx="7723604" cy="962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 spc="179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Po co badać?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2130919" y="5728394"/>
            <a:ext cx="2465553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9"/>
              </a:lnSpc>
            </a:pPr>
            <a:r>
              <a:rPr lang="en-US" sz="2724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Gotowe materiały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7847708" y="6115978"/>
            <a:ext cx="246555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9"/>
              </a:lnSpc>
            </a:pPr>
            <a:r>
              <a:rPr lang="en-US" sz="2724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Komunikacja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3500852" y="6115978"/>
            <a:ext cx="2719195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624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Wieloaspektowe analizy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932276" y="7003385"/>
            <a:ext cx="2841242" cy="992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</a:pPr>
            <a:r>
              <a:rPr lang="en-US" sz="2073">
                <a:solidFill>
                  <a:srgbClr val="FFFFFF">
                    <a:alpha val="80000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darmowe</a:t>
            </a:r>
          </a:p>
          <a:p>
            <a:pPr algn="ctr">
              <a:lnSpc>
                <a:spcPts val="2695"/>
              </a:lnSpc>
            </a:pPr>
            <a:r>
              <a:rPr lang="en-US" sz="2073">
                <a:solidFill>
                  <a:srgbClr val="FFFFFF">
                    <a:alpha val="80000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dostępne</a:t>
            </a:r>
          </a:p>
          <a:p>
            <a:pPr algn="ctr">
              <a:lnSpc>
                <a:spcPts val="2695"/>
              </a:lnSpc>
            </a:pPr>
            <a:r>
              <a:rPr lang="en-US" sz="2073">
                <a:solidFill>
                  <a:srgbClr val="FFFFFF">
                    <a:alpha val="80000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przetestowane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5083979" y="4532456"/>
            <a:ext cx="2324541" cy="1659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063">
                <a:solidFill>
                  <a:srgbClr val="FFFFFF">
                    <a:alpha val="80000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dane=argumenty,</a:t>
            </a:r>
          </a:p>
          <a:p>
            <a:pPr algn="ctr">
              <a:lnSpc>
                <a:spcPts val="2682"/>
              </a:lnSpc>
            </a:pPr>
            <a:r>
              <a:rPr lang="en-US" sz="2063">
                <a:solidFill>
                  <a:srgbClr val="FFFFFF">
                    <a:alpha val="80000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punkt widzenia użytkowników,</a:t>
            </a:r>
          </a:p>
          <a:p>
            <a:pPr algn="ctr">
              <a:lnSpc>
                <a:spcPts val="2682"/>
              </a:lnSpc>
            </a:pPr>
            <a:r>
              <a:rPr lang="en-US" sz="2063">
                <a:solidFill>
                  <a:srgbClr val="FFFFFF">
                    <a:alpha val="80000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opis stanu obecnego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0878024" y="4717558"/>
            <a:ext cx="2417417" cy="1289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2"/>
              </a:lnSpc>
            </a:pPr>
            <a:r>
              <a:rPr lang="en-US" sz="1963">
                <a:solidFill>
                  <a:srgbClr val="FFFFFF">
                    <a:alpha val="80000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dane ilościowe i jakościowe,</a:t>
            </a:r>
          </a:p>
          <a:p>
            <a:pPr algn="ctr">
              <a:lnSpc>
                <a:spcPts val="2552"/>
              </a:lnSpc>
            </a:pPr>
            <a:r>
              <a:rPr lang="en-US" sz="1963">
                <a:solidFill>
                  <a:srgbClr val="FFFFFF">
                    <a:alpha val="80000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porównywalność danych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3501009" y="7325065"/>
            <a:ext cx="2841242" cy="65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063">
                <a:solidFill>
                  <a:srgbClr val="FFFFFF">
                    <a:alpha val="80000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sprawozdawczość</a:t>
            </a:r>
          </a:p>
          <a:p>
            <a:pPr algn="ctr">
              <a:lnSpc>
                <a:spcPts val="2682"/>
              </a:lnSpc>
            </a:pPr>
            <a:r>
              <a:rPr lang="en-US" sz="2063">
                <a:solidFill>
                  <a:srgbClr val="FFFFFF">
                    <a:alpha val="80000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dokumentacja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7723379" y="6809800"/>
            <a:ext cx="2841242" cy="992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</a:pPr>
            <a:r>
              <a:rPr lang="en-US" sz="2073">
                <a:solidFill>
                  <a:srgbClr val="FFFFFF">
                    <a:alpha val="80000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zachęta</a:t>
            </a:r>
          </a:p>
          <a:p>
            <a:pPr algn="ctr">
              <a:lnSpc>
                <a:spcPts val="2695"/>
              </a:lnSpc>
            </a:pPr>
            <a:r>
              <a:rPr lang="en-US" sz="2073">
                <a:solidFill>
                  <a:srgbClr val="FFFFFF">
                    <a:alpha val="80000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różne kanały</a:t>
            </a:r>
          </a:p>
          <a:p>
            <a:pPr algn="ctr">
              <a:lnSpc>
                <a:spcPts val="2695"/>
              </a:lnSpc>
            </a:pPr>
            <a:r>
              <a:rPr lang="en-US" sz="2073">
                <a:solidFill>
                  <a:srgbClr val="FFFFFF">
                    <a:alpha val="80000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anonimowość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5392346" y="1511349"/>
            <a:ext cx="7723604" cy="65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b="1" spc="124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Znaczenie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4597426"/>
              </p:ext>
            </p:extLst>
          </p:nvPr>
        </p:nvGraphicFramePr>
        <p:xfrm>
          <a:off x="4843980" y="468666"/>
          <a:ext cx="12762562" cy="9356374"/>
        </p:xfrm>
        <a:graphic>
          <a:graphicData uri="http://schemas.openxmlformats.org/drawingml/2006/table">
            <a:tbl>
              <a:tblPr/>
              <a:tblGrid>
                <a:gridCol w="41348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348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928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344254"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b="1" dirty="0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Biblioteka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8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b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Użytkownik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8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b="1" dirty="0" err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Bibliotekarz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8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01290"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Dopasowanie oferty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B9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Głos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,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który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ma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znaczenie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B9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Wiedza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kompetencje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B9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68628"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Identyfikacja mocnych i słabych elementów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B9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Komunikacja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B9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Motywacja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B9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36787"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Monitorowanie zmian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B9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Uczestnictwo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B9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Argumenty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B9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68628"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pl-PL" sz="26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Poprawa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wizerunku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B9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Anonimowość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B9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Podejmowanie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decyzji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w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oparciu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o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dane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B9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36787"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Budowanie relacji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B9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B9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Organizacja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pracy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B9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786322" y="468666"/>
            <a:ext cx="3086100" cy="2700338"/>
            <a:chOff x="0" y="0"/>
            <a:chExt cx="812800" cy="711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3B79A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786322" y="3793331"/>
            <a:ext cx="3086100" cy="2700338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3B79A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07861" y="1970753"/>
            <a:ext cx="2964560" cy="2964560"/>
          </a:xfrm>
          <a:custGeom>
            <a:avLst/>
            <a:gdLst/>
            <a:ahLst/>
            <a:cxnLst/>
            <a:rect l="l" t="t" r="r" b="b"/>
            <a:pathLst>
              <a:path w="2964560" h="2964560">
                <a:moveTo>
                  <a:pt x="0" y="0"/>
                </a:moveTo>
                <a:lnTo>
                  <a:pt x="2964561" y="0"/>
                </a:lnTo>
                <a:lnTo>
                  <a:pt x="2964561" y="2964561"/>
                </a:lnTo>
                <a:lnTo>
                  <a:pt x="0" y="2964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280914" y="7648646"/>
            <a:ext cx="4157684" cy="1207492"/>
            <a:chOff x="0" y="0"/>
            <a:chExt cx="1095028" cy="31802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79023" cy="318023"/>
            </a:xfrm>
            <a:custGeom>
              <a:avLst/>
              <a:gdLst/>
              <a:ahLst/>
              <a:cxnLst/>
              <a:rect l="l" t="t" r="r" b="b"/>
              <a:pathLst>
                <a:path w="1079023" h="318023">
                  <a:moveTo>
                    <a:pt x="159011" y="0"/>
                  </a:moveTo>
                  <a:lnTo>
                    <a:pt x="920012" y="0"/>
                  </a:lnTo>
                  <a:cubicBezTo>
                    <a:pt x="962184" y="0"/>
                    <a:pt x="1002629" y="16753"/>
                    <a:pt x="1032450" y="46573"/>
                  </a:cubicBezTo>
                  <a:cubicBezTo>
                    <a:pt x="1062270" y="76394"/>
                    <a:pt x="1079023" y="116839"/>
                    <a:pt x="1079023" y="159011"/>
                  </a:cubicBezTo>
                  <a:lnTo>
                    <a:pt x="1079023" y="159011"/>
                  </a:lnTo>
                  <a:cubicBezTo>
                    <a:pt x="1079023" y="201184"/>
                    <a:pt x="1062270" y="241629"/>
                    <a:pt x="1032450" y="271449"/>
                  </a:cubicBezTo>
                  <a:cubicBezTo>
                    <a:pt x="1002629" y="301270"/>
                    <a:pt x="962184" y="318023"/>
                    <a:pt x="920012" y="318023"/>
                  </a:cubicBezTo>
                  <a:lnTo>
                    <a:pt x="159011" y="318023"/>
                  </a:lnTo>
                  <a:cubicBezTo>
                    <a:pt x="116839" y="318023"/>
                    <a:pt x="76394" y="301270"/>
                    <a:pt x="46573" y="271449"/>
                  </a:cubicBezTo>
                  <a:cubicBezTo>
                    <a:pt x="16753" y="241629"/>
                    <a:pt x="0" y="201184"/>
                    <a:pt x="0" y="159011"/>
                  </a:cubicBezTo>
                  <a:lnTo>
                    <a:pt x="0" y="159011"/>
                  </a:lnTo>
                  <a:cubicBezTo>
                    <a:pt x="0" y="116839"/>
                    <a:pt x="16753" y="76394"/>
                    <a:pt x="46573" y="46573"/>
                  </a:cubicBezTo>
                  <a:cubicBezTo>
                    <a:pt x="76394" y="16753"/>
                    <a:pt x="116839" y="0"/>
                    <a:pt x="159011" y="0"/>
                  </a:cubicBez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005" y="47625"/>
              <a:ext cx="1079023" cy="222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353"/>
                </a:lnSpc>
              </a:pPr>
              <a:r>
                <a:rPr lang="en-US" sz="53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Korzyści</a:t>
              </a:r>
              <a:endParaRPr lang="en-US" sz="5300" b="1" dirty="0">
                <a:solidFill>
                  <a:srgbClr val="013950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28491643"/>
              </p:ext>
            </p:extLst>
          </p:nvPr>
        </p:nvGraphicFramePr>
        <p:xfrm>
          <a:off x="1158036" y="2878040"/>
          <a:ext cx="15707126" cy="4810125"/>
        </p:xfrm>
        <a:graphic>
          <a:graphicData uri="http://schemas.openxmlformats.org/drawingml/2006/table">
            <a:tbl>
              <a:tblPr/>
              <a:tblGrid>
                <a:gridCol w="48502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568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03375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PN-ISO 2789:2016-04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C9D0">
                        <a:alpha val="7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91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Informacja</a:t>
                      </a:r>
                      <a:r>
                        <a:rPr lang="en-US" sz="2799" dirty="0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</a:t>
                      </a:r>
                      <a:r>
                        <a:rPr lang="en-US" sz="2799" dirty="0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dokumentacja</a:t>
                      </a:r>
                      <a:r>
                        <a:rPr lang="en-US" sz="2799" dirty="0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. </a:t>
                      </a:r>
                      <a:r>
                        <a:rPr lang="en-US" sz="2799" dirty="0" err="1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Międzynarodowa</a:t>
                      </a:r>
                      <a:r>
                        <a:rPr lang="en-US" sz="2799" dirty="0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statystyka</a:t>
                      </a:r>
                      <a:r>
                        <a:rPr lang="en-US" sz="2799" dirty="0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biblioteczna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C9D0">
                        <a:alpha val="7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03375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PN-ISO 11620:2017-11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C9D0">
                        <a:alpha val="7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91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Informacja</a:t>
                      </a:r>
                      <a:r>
                        <a:rPr lang="en-US" sz="2799" dirty="0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</a:t>
                      </a:r>
                      <a:r>
                        <a:rPr lang="en-US" sz="2799" dirty="0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dokumentacja</a:t>
                      </a:r>
                      <a:r>
                        <a:rPr lang="en-US" sz="2799" dirty="0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. </a:t>
                      </a:r>
                      <a:r>
                        <a:rPr lang="en-US" sz="2799" dirty="0" err="1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Wskaźniki</a:t>
                      </a:r>
                      <a:r>
                        <a:rPr lang="en-US" sz="2799" dirty="0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funkcjonalności</a:t>
                      </a:r>
                      <a:r>
                        <a:rPr lang="en-US" sz="2799" dirty="0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bibliotek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C9D0">
                        <a:alpha val="7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03375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PN-ISO 6439:2019-11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C9D0">
                        <a:alpha val="7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91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Informacja</a:t>
                      </a:r>
                      <a:r>
                        <a:rPr lang="en-US" sz="2799" dirty="0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</a:t>
                      </a:r>
                      <a:r>
                        <a:rPr lang="en-US" sz="2799" dirty="0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dokumentacja</a:t>
                      </a:r>
                      <a:r>
                        <a:rPr lang="en-US" sz="2799" dirty="0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. Metody </a:t>
                      </a:r>
                      <a:r>
                        <a:rPr lang="en-US" sz="2799" dirty="0" err="1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</a:t>
                      </a:r>
                      <a:r>
                        <a:rPr lang="en-US" sz="2799" dirty="0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procedury</a:t>
                      </a:r>
                      <a:r>
                        <a:rPr lang="en-US" sz="2799" dirty="0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oceny</a:t>
                      </a:r>
                      <a:r>
                        <a:rPr lang="en-US" sz="2799" dirty="0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wpływu</a:t>
                      </a:r>
                      <a:r>
                        <a:rPr lang="en-US" sz="2799" dirty="0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bibliotek</a:t>
                      </a:r>
                      <a:r>
                        <a:rPr lang="en-US" sz="2799" dirty="0">
                          <a:solidFill>
                            <a:srgbClr val="FFFFFF">
                              <a:alpha val="78824"/>
                            </a:srgbClr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C9D0">
                        <a:alpha val="7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0" y="8470317"/>
            <a:ext cx="1816683" cy="1816683"/>
          </a:xfrm>
          <a:custGeom>
            <a:avLst/>
            <a:gdLst/>
            <a:ahLst/>
            <a:cxnLst/>
            <a:rect l="l" t="t" r="r" b="b"/>
            <a:pathLst>
              <a:path w="1816683" h="1816683">
                <a:moveTo>
                  <a:pt x="0" y="0"/>
                </a:moveTo>
                <a:lnTo>
                  <a:pt x="1816683" y="0"/>
                </a:lnTo>
                <a:lnTo>
                  <a:pt x="1816683" y="1816683"/>
                </a:lnTo>
                <a:lnTo>
                  <a:pt x="0" y="18166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816683" y="8470317"/>
            <a:ext cx="1816683" cy="1816683"/>
          </a:xfrm>
          <a:custGeom>
            <a:avLst/>
            <a:gdLst/>
            <a:ahLst/>
            <a:cxnLst/>
            <a:rect l="l" t="t" r="r" b="b"/>
            <a:pathLst>
              <a:path w="1816683" h="1816683">
                <a:moveTo>
                  <a:pt x="0" y="0"/>
                </a:moveTo>
                <a:lnTo>
                  <a:pt x="1816683" y="0"/>
                </a:lnTo>
                <a:lnTo>
                  <a:pt x="1816683" y="1816683"/>
                </a:lnTo>
                <a:lnTo>
                  <a:pt x="0" y="18166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2725024" y="8470317"/>
            <a:ext cx="1816683" cy="1816683"/>
          </a:xfrm>
          <a:custGeom>
            <a:avLst/>
            <a:gdLst/>
            <a:ahLst/>
            <a:cxnLst/>
            <a:rect l="l" t="t" r="r" b="b"/>
            <a:pathLst>
              <a:path w="1816683" h="1816683">
                <a:moveTo>
                  <a:pt x="0" y="0"/>
                </a:moveTo>
                <a:lnTo>
                  <a:pt x="1816683" y="0"/>
                </a:lnTo>
                <a:lnTo>
                  <a:pt x="1816683" y="1816683"/>
                </a:lnTo>
                <a:lnTo>
                  <a:pt x="0" y="18166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4541707" y="8470317"/>
            <a:ext cx="1816683" cy="1816683"/>
          </a:xfrm>
          <a:custGeom>
            <a:avLst/>
            <a:gdLst/>
            <a:ahLst/>
            <a:cxnLst/>
            <a:rect l="l" t="t" r="r" b="b"/>
            <a:pathLst>
              <a:path w="1816683" h="1816683">
                <a:moveTo>
                  <a:pt x="0" y="0"/>
                </a:moveTo>
                <a:lnTo>
                  <a:pt x="1816683" y="0"/>
                </a:lnTo>
                <a:lnTo>
                  <a:pt x="1816683" y="1816683"/>
                </a:lnTo>
                <a:lnTo>
                  <a:pt x="0" y="18166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6358390" y="8470317"/>
            <a:ext cx="1816683" cy="1816683"/>
          </a:xfrm>
          <a:custGeom>
            <a:avLst/>
            <a:gdLst/>
            <a:ahLst/>
            <a:cxnLst/>
            <a:rect l="l" t="t" r="r" b="b"/>
            <a:pathLst>
              <a:path w="1816683" h="1816683">
                <a:moveTo>
                  <a:pt x="0" y="0"/>
                </a:moveTo>
                <a:lnTo>
                  <a:pt x="1816683" y="0"/>
                </a:lnTo>
                <a:lnTo>
                  <a:pt x="1816683" y="1816683"/>
                </a:lnTo>
                <a:lnTo>
                  <a:pt x="0" y="18166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8175073" y="8470317"/>
            <a:ext cx="1816683" cy="1816683"/>
          </a:xfrm>
          <a:custGeom>
            <a:avLst/>
            <a:gdLst/>
            <a:ahLst/>
            <a:cxnLst/>
            <a:rect l="l" t="t" r="r" b="b"/>
            <a:pathLst>
              <a:path w="1816683" h="1816683">
                <a:moveTo>
                  <a:pt x="0" y="0"/>
                </a:moveTo>
                <a:lnTo>
                  <a:pt x="1816683" y="0"/>
                </a:lnTo>
                <a:lnTo>
                  <a:pt x="1816683" y="1816683"/>
                </a:lnTo>
                <a:lnTo>
                  <a:pt x="0" y="18166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9991756" y="8470317"/>
            <a:ext cx="1816683" cy="1816683"/>
          </a:xfrm>
          <a:custGeom>
            <a:avLst/>
            <a:gdLst/>
            <a:ahLst/>
            <a:cxnLst/>
            <a:rect l="l" t="t" r="r" b="b"/>
            <a:pathLst>
              <a:path w="1816683" h="1816683">
                <a:moveTo>
                  <a:pt x="0" y="0"/>
                </a:moveTo>
                <a:lnTo>
                  <a:pt x="1816683" y="0"/>
                </a:lnTo>
                <a:lnTo>
                  <a:pt x="1816683" y="1816683"/>
                </a:lnTo>
                <a:lnTo>
                  <a:pt x="0" y="18166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1808439" y="8470317"/>
            <a:ext cx="1816683" cy="1816683"/>
          </a:xfrm>
          <a:custGeom>
            <a:avLst/>
            <a:gdLst/>
            <a:ahLst/>
            <a:cxnLst/>
            <a:rect l="l" t="t" r="r" b="b"/>
            <a:pathLst>
              <a:path w="1816683" h="1816683">
                <a:moveTo>
                  <a:pt x="0" y="0"/>
                </a:moveTo>
                <a:lnTo>
                  <a:pt x="1816683" y="0"/>
                </a:lnTo>
                <a:lnTo>
                  <a:pt x="1816683" y="1816683"/>
                </a:lnTo>
                <a:lnTo>
                  <a:pt x="0" y="18166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3625122" y="8470317"/>
            <a:ext cx="1816683" cy="1816683"/>
          </a:xfrm>
          <a:custGeom>
            <a:avLst/>
            <a:gdLst/>
            <a:ahLst/>
            <a:cxnLst/>
            <a:rect l="l" t="t" r="r" b="b"/>
            <a:pathLst>
              <a:path w="1816683" h="1816683">
                <a:moveTo>
                  <a:pt x="0" y="0"/>
                </a:moveTo>
                <a:lnTo>
                  <a:pt x="1816682" y="0"/>
                </a:lnTo>
                <a:lnTo>
                  <a:pt x="1816682" y="1816683"/>
                </a:lnTo>
                <a:lnTo>
                  <a:pt x="0" y="18166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5442617" y="8470317"/>
            <a:ext cx="1816683" cy="1816683"/>
          </a:xfrm>
          <a:custGeom>
            <a:avLst/>
            <a:gdLst/>
            <a:ahLst/>
            <a:cxnLst/>
            <a:rect l="l" t="t" r="r" b="b"/>
            <a:pathLst>
              <a:path w="1816683" h="1816683">
                <a:moveTo>
                  <a:pt x="0" y="0"/>
                </a:moveTo>
                <a:lnTo>
                  <a:pt x="1816683" y="0"/>
                </a:lnTo>
                <a:lnTo>
                  <a:pt x="1816683" y="1816683"/>
                </a:lnTo>
                <a:lnTo>
                  <a:pt x="0" y="18166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17259300" y="8470317"/>
            <a:ext cx="1816683" cy="1816683"/>
          </a:xfrm>
          <a:custGeom>
            <a:avLst/>
            <a:gdLst/>
            <a:ahLst/>
            <a:cxnLst/>
            <a:rect l="l" t="t" r="r" b="b"/>
            <a:pathLst>
              <a:path w="1816683" h="1816683">
                <a:moveTo>
                  <a:pt x="0" y="0"/>
                </a:moveTo>
                <a:lnTo>
                  <a:pt x="1816683" y="0"/>
                </a:lnTo>
                <a:lnTo>
                  <a:pt x="1816683" y="1816683"/>
                </a:lnTo>
                <a:lnTo>
                  <a:pt x="0" y="18166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0" y="682058"/>
            <a:ext cx="18288000" cy="968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6"/>
              </a:lnSpc>
            </a:pPr>
            <a:r>
              <a:rPr lang="en-US" sz="6395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Skąd satysfakcja użytkowników w AFB?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6794" y="7503358"/>
            <a:ext cx="3177626" cy="400726"/>
          </a:xfrm>
          <a:custGeom>
            <a:avLst/>
            <a:gdLst/>
            <a:ahLst/>
            <a:cxnLst/>
            <a:rect l="l" t="t" r="r" b="b"/>
            <a:pathLst>
              <a:path w="3177626" h="400726">
                <a:moveTo>
                  <a:pt x="0" y="0"/>
                </a:moveTo>
                <a:lnTo>
                  <a:pt x="3177627" y="0"/>
                </a:lnTo>
                <a:lnTo>
                  <a:pt x="3177627" y="400726"/>
                </a:lnTo>
                <a:lnTo>
                  <a:pt x="0" y="40072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56610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221403" y="4370787"/>
            <a:ext cx="3233018" cy="3349498"/>
            <a:chOff x="0" y="0"/>
            <a:chExt cx="1438367" cy="14901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38367" cy="1490189"/>
            </a:xfrm>
            <a:custGeom>
              <a:avLst/>
              <a:gdLst/>
              <a:ahLst/>
              <a:cxnLst/>
              <a:rect l="l" t="t" r="r" b="b"/>
              <a:pathLst>
                <a:path w="1438367" h="1490189">
                  <a:moveTo>
                    <a:pt x="0" y="0"/>
                  </a:moveTo>
                  <a:lnTo>
                    <a:pt x="1438367" y="0"/>
                  </a:lnTo>
                  <a:lnTo>
                    <a:pt x="1438367" y="1490189"/>
                  </a:lnTo>
                  <a:lnTo>
                    <a:pt x="0" y="1490189"/>
                  </a:lnTo>
                  <a:close/>
                </a:path>
              </a:pathLst>
            </a:custGeom>
            <a:solidFill>
              <a:srgbClr val="FFFFFF"/>
            </a:solidFill>
            <a:ln w="123825" cap="sq">
              <a:solidFill>
                <a:srgbClr val="F0885C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38367" cy="1528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64976" y="3816730"/>
            <a:ext cx="1528207" cy="1528207"/>
          </a:xfrm>
          <a:custGeom>
            <a:avLst/>
            <a:gdLst/>
            <a:ahLst/>
            <a:cxnLst/>
            <a:rect l="l" t="t" r="r" b="b"/>
            <a:pathLst>
              <a:path w="1528207" h="1528207">
                <a:moveTo>
                  <a:pt x="0" y="0"/>
                </a:moveTo>
                <a:lnTo>
                  <a:pt x="1528206" y="0"/>
                </a:lnTo>
                <a:lnTo>
                  <a:pt x="1528206" y="1528207"/>
                </a:lnTo>
                <a:lnTo>
                  <a:pt x="0" y="15282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3884497" y="7503358"/>
            <a:ext cx="3177626" cy="400726"/>
          </a:xfrm>
          <a:custGeom>
            <a:avLst/>
            <a:gdLst/>
            <a:ahLst/>
            <a:cxnLst/>
            <a:rect l="l" t="t" r="r" b="b"/>
            <a:pathLst>
              <a:path w="3177626" h="400726">
                <a:moveTo>
                  <a:pt x="0" y="0"/>
                </a:moveTo>
                <a:lnTo>
                  <a:pt x="3177626" y="0"/>
                </a:lnTo>
                <a:lnTo>
                  <a:pt x="3177626" y="400726"/>
                </a:lnTo>
                <a:lnTo>
                  <a:pt x="0" y="40072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56610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8" name="Group 8"/>
          <p:cNvGrpSpPr/>
          <p:nvPr/>
        </p:nvGrpSpPr>
        <p:grpSpPr>
          <a:xfrm>
            <a:off x="3829105" y="4370787"/>
            <a:ext cx="3233018" cy="3349498"/>
            <a:chOff x="0" y="0"/>
            <a:chExt cx="1438367" cy="14901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38367" cy="1490189"/>
            </a:xfrm>
            <a:custGeom>
              <a:avLst/>
              <a:gdLst/>
              <a:ahLst/>
              <a:cxnLst/>
              <a:rect l="l" t="t" r="r" b="b"/>
              <a:pathLst>
                <a:path w="1438367" h="1490189">
                  <a:moveTo>
                    <a:pt x="0" y="0"/>
                  </a:moveTo>
                  <a:lnTo>
                    <a:pt x="1438367" y="0"/>
                  </a:lnTo>
                  <a:lnTo>
                    <a:pt x="1438367" y="1490189"/>
                  </a:lnTo>
                  <a:lnTo>
                    <a:pt x="0" y="1490189"/>
                  </a:lnTo>
                  <a:close/>
                </a:path>
              </a:pathLst>
            </a:custGeom>
            <a:solidFill>
              <a:srgbClr val="FFFFFF"/>
            </a:solidFill>
            <a:ln w="123825" cap="sq">
              <a:solidFill>
                <a:srgbClr val="3B79A8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38367" cy="1528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4672678" y="3816730"/>
            <a:ext cx="1528207" cy="1528207"/>
          </a:xfrm>
          <a:custGeom>
            <a:avLst/>
            <a:gdLst/>
            <a:ahLst/>
            <a:cxnLst/>
            <a:rect l="l" t="t" r="r" b="b"/>
            <a:pathLst>
              <a:path w="1528207" h="1528207">
                <a:moveTo>
                  <a:pt x="0" y="0"/>
                </a:moveTo>
                <a:lnTo>
                  <a:pt x="1528207" y="0"/>
                </a:lnTo>
                <a:lnTo>
                  <a:pt x="1528207" y="1528207"/>
                </a:lnTo>
                <a:lnTo>
                  <a:pt x="0" y="152820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7491501" y="7536487"/>
            <a:ext cx="3177626" cy="400726"/>
          </a:xfrm>
          <a:custGeom>
            <a:avLst/>
            <a:gdLst/>
            <a:ahLst/>
            <a:cxnLst/>
            <a:rect l="l" t="t" r="r" b="b"/>
            <a:pathLst>
              <a:path w="3177626" h="400726">
                <a:moveTo>
                  <a:pt x="0" y="0"/>
                </a:moveTo>
                <a:lnTo>
                  <a:pt x="3177626" y="0"/>
                </a:lnTo>
                <a:lnTo>
                  <a:pt x="3177626" y="400726"/>
                </a:lnTo>
                <a:lnTo>
                  <a:pt x="0" y="40072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56610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3" name="Group 13"/>
          <p:cNvGrpSpPr/>
          <p:nvPr/>
        </p:nvGrpSpPr>
        <p:grpSpPr>
          <a:xfrm>
            <a:off x="7436109" y="4370787"/>
            <a:ext cx="3233018" cy="3349498"/>
            <a:chOff x="0" y="0"/>
            <a:chExt cx="1438367" cy="149018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38367" cy="1490189"/>
            </a:xfrm>
            <a:custGeom>
              <a:avLst/>
              <a:gdLst/>
              <a:ahLst/>
              <a:cxnLst/>
              <a:rect l="l" t="t" r="r" b="b"/>
              <a:pathLst>
                <a:path w="1438367" h="1490189">
                  <a:moveTo>
                    <a:pt x="0" y="0"/>
                  </a:moveTo>
                  <a:lnTo>
                    <a:pt x="1438367" y="0"/>
                  </a:lnTo>
                  <a:lnTo>
                    <a:pt x="1438367" y="1490189"/>
                  </a:lnTo>
                  <a:lnTo>
                    <a:pt x="0" y="1490189"/>
                  </a:lnTo>
                  <a:close/>
                </a:path>
              </a:pathLst>
            </a:custGeom>
            <a:solidFill>
              <a:srgbClr val="FFFFFF"/>
            </a:solidFill>
            <a:ln w="123825" cap="sq">
              <a:solidFill>
                <a:srgbClr val="8ED7E8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438367" cy="1528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8279682" y="3816730"/>
            <a:ext cx="1528207" cy="1528207"/>
          </a:xfrm>
          <a:custGeom>
            <a:avLst/>
            <a:gdLst/>
            <a:ahLst/>
            <a:cxnLst/>
            <a:rect l="l" t="t" r="r" b="b"/>
            <a:pathLst>
              <a:path w="1528207" h="1528207">
                <a:moveTo>
                  <a:pt x="0" y="0"/>
                </a:moveTo>
                <a:lnTo>
                  <a:pt x="1528207" y="0"/>
                </a:lnTo>
                <a:lnTo>
                  <a:pt x="1528207" y="1528207"/>
                </a:lnTo>
                <a:lnTo>
                  <a:pt x="0" y="152820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1099203" y="7536487"/>
            <a:ext cx="3177626" cy="400726"/>
          </a:xfrm>
          <a:custGeom>
            <a:avLst/>
            <a:gdLst/>
            <a:ahLst/>
            <a:cxnLst/>
            <a:rect l="l" t="t" r="r" b="b"/>
            <a:pathLst>
              <a:path w="3177626" h="400726">
                <a:moveTo>
                  <a:pt x="0" y="0"/>
                </a:moveTo>
                <a:lnTo>
                  <a:pt x="3177626" y="0"/>
                </a:lnTo>
                <a:lnTo>
                  <a:pt x="3177626" y="400726"/>
                </a:lnTo>
                <a:lnTo>
                  <a:pt x="0" y="40072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56610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8" name="Group 18"/>
          <p:cNvGrpSpPr/>
          <p:nvPr/>
        </p:nvGrpSpPr>
        <p:grpSpPr>
          <a:xfrm>
            <a:off x="11043811" y="4370787"/>
            <a:ext cx="3233018" cy="3349498"/>
            <a:chOff x="0" y="0"/>
            <a:chExt cx="1438367" cy="149018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38367" cy="1490189"/>
            </a:xfrm>
            <a:custGeom>
              <a:avLst/>
              <a:gdLst/>
              <a:ahLst/>
              <a:cxnLst/>
              <a:rect l="l" t="t" r="r" b="b"/>
              <a:pathLst>
                <a:path w="1438367" h="1490189">
                  <a:moveTo>
                    <a:pt x="0" y="0"/>
                  </a:moveTo>
                  <a:lnTo>
                    <a:pt x="1438367" y="0"/>
                  </a:lnTo>
                  <a:lnTo>
                    <a:pt x="1438367" y="1490189"/>
                  </a:lnTo>
                  <a:lnTo>
                    <a:pt x="0" y="1490189"/>
                  </a:lnTo>
                  <a:close/>
                </a:path>
              </a:pathLst>
            </a:custGeom>
            <a:solidFill>
              <a:srgbClr val="FFFFFF"/>
            </a:solidFill>
            <a:ln w="123825" cap="sq">
              <a:solidFill>
                <a:srgbClr val="8F9BA3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438367" cy="1528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1887384" y="3816730"/>
            <a:ext cx="1528207" cy="1528207"/>
          </a:xfrm>
          <a:custGeom>
            <a:avLst/>
            <a:gdLst/>
            <a:ahLst/>
            <a:cxnLst/>
            <a:rect l="l" t="t" r="r" b="b"/>
            <a:pathLst>
              <a:path w="1528207" h="1528207">
                <a:moveTo>
                  <a:pt x="0" y="0"/>
                </a:moveTo>
                <a:lnTo>
                  <a:pt x="1528207" y="0"/>
                </a:lnTo>
                <a:lnTo>
                  <a:pt x="1528207" y="1528207"/>
                </a:lnTo>
                <a:lnTo>
                  <a:pt x="0" y="152820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>
            <a:off x="14706207" y="7536487"/>
            <a:ext cx="3177626" cy="400726"/>
          </a:xfrm>
          <a:custGeom>
            <a:avLst/>
            <a:gdLst/>
            <a:ahLst/>
            <a:cxnLst/>
            <a:rect l="l" t="t" r="r" b="b"/>
            <a:pathLst>
              <a:path w="3177626" h="400726">
                <a:moveTo>
                  <a:pt x="0" y="0"/>
                </a:moveTo>
                <a:lnTo>
                  <a:pt x="3177626" y="0"/>
                </a:lnTo>
                <a:lnTo>
                  <a:pt x="3177626" y="400726"/>
                </a:lnTo>
                <a:lnTo>
                  <a:pt x="0" y="40072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56610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23" name="Group 23"/>
          <p:cNvGrpSpPr/>
          <p:nvPr/>
        </p:nvGrpSpPr>
        <p:grpSpPr>
          <a:xfrm>
            <a:off x="14650815" y="4370787"/>
            <a:ext cx="3233018" cy="3349498"/>
            <a:chOff x="0" y="0"/>
            <a:chExt cx="1438367" cy="149018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38367" cy="1490189"/>
            </a:xfrm>
            <a:custGeom>
              <a:avLst/>
              <a:gdLst/>
              <a:ahLst/>
              <a:cxnLst/>
              <a:rect l="l" t="t" r="r" b="b"/>
              <a:pathLst>
                <a:path w="1438367" h="1490189">
                  <a:moveTo>
                    <a:pt x="0" y="0"/>
                  </a:moveTo>
                  <a:lnTo>
                    <a:pt x="1438367" y="0"/>
                  </a:lnTo>
                  <a:lnTo>
                    <a:pt x="1438367" y="1490189"/>
                  </a:lnTo>
                  <a:lnTo>
                    <a:pt x="0" y="1490189"/>
                  </a:lnTo>
                  <a:close/>
                </a:path>
              </a:pathLst>
            </a:custGeom>
            <a:solidFill>
              <a:srgbClr val="FFFFFF"/>
            </a:solidFill>
            <a:ln w="123825" cap="sq">
              <a:solidFill>
                <a:srgbClr val="F0885C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438367" cy="1528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5494388" y="3816730"/>
            <a:ext cx="1528207" cy="1528207"/>
          </a:xfrm>
          <a:custGeom>
            <a:avLst/>
            <a:gdLst/>
            <a:ahLst/>
            <a:cxnLst/>
            <a:rect l="l" t="t" r="r" b="b"/>
            <a:pathLst>
              <a:path w="1528207" h="1528207">
                <a:moveTo>
                  <a:pt x="0" y="0"/>
                </a:moveTo>
                <a:lnTo>
                  <a:pt x="1528207" y="0"/>
                </a:lnTo>
                <a:lnTo>
                  <a:pt x="1528207" y="1528207"/>
                </a:lnTo>
                <a:lnTo>
                  <a:pt x="0" y="1528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27" name="Group 27"/>
          <p:cNvGrpSpPr/>
          <p:nvPr/>
        </p:nvGrpSpPr>
        <p:grpSpPr>
          <a:xfrm>
            <a:off x="6401500" y="1353687"/>
            <a:ext cx="5746316" cy="1636308"/>
            <a:chOff x="0" y="33981"/>
            <a:chExt cx="1513433" cy="430962"/>
          </a:xfrm>
        </p:grpSpPr>
        <p:sp>
          <p:nvSpPr>
            <p:cNvPr id="28" name="Freeform 28"/>
            <p:cNvSpPr/>
            <p:nvPr/>
          </p:nvSpPr>
          <p:spPr>
            <a:xfrm>
              <a:off x="0" y="33981"/>
              <a:ext cx="1513433" cy="430962"/>
            </a:xfrm>
            <a:custGeom>
              <a:avLst/>
              <a:gdLst/>
              <a:ahLst/>
              <a:cxnLst/>
              <a:rect l="l" t="t" r="r" b="b"/>
              <a:pathLst>
                <a:path w="1513433" h="430962">
                  <a:moveTo>
                    <a:pt x="134728" y="0"/>
                  </a:moveTo>
                  <a:lnTo>
                    <a:pt x="1378705" y="0"/>
                  </a:lnTo>
                  <a:cubicBezTo>
                    <a:pt x="1453113" y="0"/>
                    <a:pt x="1513433" y="60320"/>
                    <a:pt x="1513433" y="134728"/>
                  </a:cubicBezTo>
                  <a:lnTo>
                    <a:pt x="1513433" y="296233"/>
                  </a:lnTo>
                  <a:cubicBezTo>
                    <a:pt x="1513433" y="331966"/>
                    <a:pt x="1499238" y="366234"/>
                    <a:pt x="1473972" y="391501"/>
                  </a:cubicBezTo>
                  <a:cubicBezTo>
                    <a:pt x="1448705" y="416767"/>
                    <a:pt x="1414437" y="430962"/>
                    <a:pt x="1378705" y="430962"/>
                  </a:cubicBezTo>
                  <a:lnTo>
                    <a:pt x="134728" y="430962"/>
                  </a:lnTo>
                  <a:cubicBezTo>
                    <a:pt x="60320" y="430962"/>
                    <a:pt x="0" y="370642"/>
                    <a:pt x="0" y="296233"/>
                  </a:cubicBezTo>
                  <a:lnTo>
                    <a:pt x="0" y="134728"/>
                  </a:lnTo>
                  <a:cubicBezTo>
                    <a:pt x="0" y="60320"/>
                    <a:pt x="60320" y="0"/>
                    <a:pt x="134728" y="0"/>
                  </a:cubicBez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95250"/>
              <a:ext cx="1513433" cy="335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353"/>
                </a:lnSpc>
              </a:pPr>
              <a:r>
                <a:rPr lang="en-US" sz="5300" b="1" dirty="0" err="1">
                  <a:solidFill>
                    <a:srgbClr val="01395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Założenia</a:t>
              </a:r>
              <a:endParaRPr lang="en-US" sz="5300" b="1" dirty="0">
                <a:solidFill>
                  <a:srgbClr val="013950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>
            <a:off x="1383476" y="4238861"/>
            <a:ext cx="908871" cy="720487"/>
          </a:xfrm>
          <a:custGeom>
            <a:avLst/>
            <a:gdLst/>
            <a:ahLst/>
            <a:cxnLst/>
            <a:rect l="l" t="t" r="r" b="b"/>
            <a:pathLst>
              <a:path w="908871" h="720487">
                <a:moveTo>
                  <a:pt x="0" y="0"/>
                </a:moveTo>
                <a:lnTo>
                  <a:pt x="908871" y="0"/>
                </a:lnTo>
                <a:lnTo>
                  <a:pt x="908871" y="720487"/>
                </a:lnTo>
                <a:lnTo>
                  <a:pt x="0" y="720487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1" name="Freeform 31"/>
          <p:cNvSpPr/>
          <p:nvPr/>
        </p:nvSpPr>
        <p:spPr>
          <a:xfrm>
            <a:off x="5080002" y="4199987"/>
            <a:ext cx="731224" cy="761692"/>
          </a:xfrm>
          <a:custGeom>
            <a:avLst/>
            <a:gdLst/>
            <a:ahLst/>
            <a:cxnLst/>
            <a:rect l="l" t="t" r="r" b="b"/>
            <a:pathLst>
              <a:path w="731224" h="761692">
                <a:moveTo>
                  <a:pt x="0" y="0"/>
                </a:moveTo>
                <a:lnTo>
                  <a:pt x="731224" y="0"/>
                </a:lnTo>
                <a:lnTo>
                  <a:pt x="731224" y="761692"/>
                </a:lnTo>
                <a:lnTo>
                  <a:pt x="0" y="761692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2" name="Freeform 32"/>
          <p:cNvSpPr/>
          <p:nvPr/>
        </p:nvSpPr>
        <p:spPr>
          <a:xfrm rot="2700000">
            <a:off x="8806172" y="4076316"/>
            <a:ext cx="539166" cy="965933"/>
          </a:xfrm>
          <a:custGeom>
            <a:avLst/>
            <a:gdLst/>
            <a:ahLst/>
            <a:cxnLst/>
            <a:rect l="l" t="t" r="r" b="b"/>
            <a:pathLst>
              <a:path w="539166" h="965933">
                <a:moveTo>
                  <a:pt x="0" y="0"/>
                </a:moveTo>
                <a:lnTo>
                  <a:pt x="539166" y="0"/>
                </a:lnTo>
                <a:lnTo>
                  <a:pt x="539166" y="965933"/>
                </a:lnTo>
                <a:lnTo>
                  <a:pt x="0" y="965933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3" name="Freeform 33"/>
          <p:cNvSpPr/>
          <p:nvPr/>
        </p:nvSpPr>
        <p:spPr>
          <a:xfrm>
            <a:off x="12383914" y="4199987"/>
            <a:ext cx="552114" cy="702923"/>
          </a:xfrm>
          <a:custGeom>
            <a:avLst/>
            <a:gdLst/>
            <a:ahLst/>
            <a:cxnLst/>
            <a:rect l="l" t="t" r="r" b="b"/>
            <a:pathLst>
              <a:path w="552114" h="702923">
                <a:moveTo>
                  <a:pt x="0" y="0"/>
                </a:moveTo>
                <a:lnTo>
                  <a:pt x="552114" y="0"/>
                </a:lnTo>
                <a:lnTo>
                  <a:pt x="552114" y="702924"/>
                </a:lnTo>
                <a:lnTo>
                  <a:pt x="0" y="702924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4" name="Freeform 34"/>
          <p:cNvSpPr/>
          <p:nvPr/>
        </p:nvSpPr>
        <p:spPr>
          <a:xfrm>
            <a:off x="15774446" y="4156886"/>
            <a:ext cx="968091" cy="885363"/>
          </a:xfrm>
          <a:custGeom>
            <a:avLst/>
            <a:gdLst/>
            <a:ahLst/>
            <a:cxnLst/>
            <a:rect l="l" t="t" r="r" b="b"/>
            <a:pathLst>
              <a:path w="968091" h="885363">
                <a:moveTo>
                  <a:pt x="0" y="0"/>
                </a:moveTo>
                <a:lnTo>
                  <a:pt x="968091" y="0"/>
                </a:lnTo>
                <a:lnTo>
                  <a:pt x="968091" y="885363"/>
                </a:lnTo>
                <a:lnTo>
                  <a:pt x="0" y="885363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5" name="TextBox 35"/>
          <p:cNvSpPr txBox="1"/>
          <p:nvPr/>
        </p:nvSpPr>
        <p:spPr>
          <a:xfrm>
            <a:off x="440828" y="5672748"/>
            <a:ext cx="2734261" cy="95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83"/>
              </a:lnSpc>
              <a:spcBef>
                <a:spcPct val="0"/>
              </a:spcBef>
            </a:pPr>
            <a:r>
              <a:rPr lang="en-US" sz="3033">
                <a:solidFill>
                  <a:srgbClr val="020202"/>
                </a:solidFill>
                <a:latin typeface="Quicksand"/>
                <a:ea typeface="Quicksand"/>
                <a:cs typeface="Quicksand"/>
                <a:sym typeface="Quicksand"/>
              </a:rPr>
              <a:t>Jednolita metoda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372449" y="5619555"/>
            <a:ext cx="2265150" cy="1445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52"/>
              </a:lnSpc>
              <a:spcBef>
                <a:spcPct val="0"/>
              </a:spcBef>
            </a:pPr>
            <a:r>
              <a:rPr lang="en-US" sz="3009">
                <a:solidFill>
                  <a:srgbClr val="020202"/>
                </a:solidFill>
                <a:latin typeface="Quicksand"/>
                <a:ea typeface="Quicksand"/>
                <a:cs typeface="Quicksand"/>
                <a:sym typeface="Quicksand"/>
              </a:rPr>
              <a:t>Wspólne narzędzie badawcze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719348" y="5578097"/>
            <a:ext cx="2667238" cy="1445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52"/>
              </a:lnSpc>
              <a:spcBef>
                <a:spcPct val="0"/>
              </a:spcBef>
            </a:pPr>
            <a:r>
              <a:rPr lang="en-US" sz="3009">
                <a:solidFill>
                  <a:srgbClr val="020202"/>
                </a:solidFill>
                <a:latin typeface="Quicksand"/>
                <a:ea typeface="Quicksand"/>
                <a:cs typeface="Quicksand"/>
                <a:sym typeface="Quicksand"/>
              </a:rPr>
              <a:t>Próba reprezenta-tywna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244907" y="5780743"/>
            <a:ext cx="2813161" cy="93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00"/>
              </a:lnSpc>
              <a:spcBef>
                <a:spcPct val="0"/>
              </a:spcBef>
            </a:pPr>
            <a:r>
              <a:rPr lang="en-US" sz="2891">
                <a:solidFill>
                  <a:srgbClr val="020202"/>
                </a:solidFill>
                <a:latin typeface="Quicksand"/>
                <a:ea typeface="Quicksand"/>
                <a:cs typeface="Quicksand"/>
                <a:sym typeface="Quicksand"/>
              </a:rPr>
              <a:t>Porównywalne dane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933832" y="5610030"/>
            <a:ext cx="2730576" cy="134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64"/>
              </a:lnSpc>
              <a:spcBef>
                <a:spcPct val="0"/>
              </a:spcBef>
            </a:pPr>
            <a:r>
              <a:rPr lang="en-US" sz="2785">
                <a:solidFill>
                  <a:srgbClr val="020202"/>
                </a:solidFill>
                <a:latin typeface="Quicksand"/>
                <a:ea typeface="Quicksand"/>
                <a:cs typeface="Quicksand"/>
                <a:sym typeface="Quicksand"/>
              </a:rPr>
              <a:t>Powtarzalność/ systematy-czność badań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B79A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2408296" cy="2671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8484" y="3690278"/>
            <a:ext cx="6814911" cy="1089040"/>
            <a:chOff x="0" y="0"/>
            <a:chExt cx="1794874" cy="2868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94874" cy="286825"/>
            </a:xfrm>
            <a:custGeom>
              <a:avLst/>
              <a:gdLst/>
              <a:ahLst/>
              <a:cxnLst/>
              <a:rect l="l" t="t" r="r" b="b"/>
              <a:pathLst>
                <a:path w="1794874" h="286825">
                  <a:moveTo>
                    <a:pt x="0" y="0"/>
                  </a:moveTo>
                  <a:lnTo>
                    <a:pt x="1794874" y="0"/>
                  </a:lnTo>
                  <a:lnTo>
                    <a:pt x="1794874" y="286825"/>
                  </a:lnTo>
                  <a:lnTo>
                    <a:pt x="0" y="286825"/>
                  </a:ln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1794874" cy="248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7"/>
                </a:lnSpc>
              </a:pPr>
              <a:r>
                <a:rPr lang="en-US" sz="2799" b="1">
                  <a:solidFill>
                    <a:srgbClr val="203162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Co myślą?</a:t>
              </a:r>
            </a:p>
          </p:txBody>
        </p:sp>
      </p:grpSp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56831740"/>
              </p:ext>
            </p:extLst>
          </p:nvPr>
        </p:nvGraphicFramePr>
        <p:xfrm>
          <a:off x="10053162" y="856260"/>
          <a:ext cx="7667629" cy="8745930"/>
        </p:xfrm>
        <a:graphic>
          <a:graphicData uri="http://schemas.openxmlformats.org/drawingml/2006/table">
            <a:tbl>
              <a:tblPr/>
              <a:tblGrid>
                <a:gridCol w="33756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920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36044">
                <a:tc>
                  <a:txBody>
                    <a:bodyPr/>
                    <a:lstStyle/>
                    <a:p>
                      <a:pPr algn="just">
                        <a:lnSpc>
                          <a:spcPts val="3779"/>
                        </a:lnSpc>
                        <a:defRPr/>
                      </a:pPr>
                      <a:r>
                        <a:rPr lang="en-US" sz="2699" b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Sposoby korzystania</a:t>
                      </a:r>
                      <a:endParaRPr lang="en-US" sz="110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85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Po co?</a:t>
                      </a:r>
                      <a:endParaRPr lang="en-US" sz="1100" dirty="0"/>
                    </a:p>
                    <a:p>
                      <a:pPr algn="l">
                        <a:lnSpc>
                          <a:spcPts val="3079"/>
                        </a:lnSpc>
                      </a:pP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Jak </a:t>
                      </a: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często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?</a:t>
                      </a:r>
                    </a:p>
                    <a:p>
                      <a:pPr algn="l">
                        <a:lnSpc>
                          <a:spcPts val="3079"/>
                        </a:lnSpc>
                      </a:pP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Fizycznie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czy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wirtualnie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?</a:t>
                      </a:r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8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51077">
                <a:tc>
                  <a:txBody>
                    <a:bodyPr/>
                    <a:lstStyle/>
                    <a:p>
                      <a:pPr algn="just">
                        <a:lnSpc>
                          <a:spcPts val="3779"/>
                        </a:lnSpc>
                        <a:defRPr/>
                      </a:pPr>
                      <a:r>
                        <a:rPr lang="en-US" sz="2699" b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Kto</a:t>
                      </a:r>
                      <a:endParaRPr lang="en-US" sz="110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85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Kobiety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czy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mężczyźni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?</a:t>
                      </a:r>
                      <a:endParaRPr lang="en-US" sz="1100" dirty="0"/>
                    </a:p>
                    <a:p>
                      <a:pPr algn="l">
                        <a:lnSpc>
                          <a:spcPts val="3079"/>
                        </a:lnSpc>
                      </a:pP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Młodsi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czy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starsi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?</a:t>
                      </a:r>
                    </a:p>
                    <a:p>
                      <a:pPr algn="l">
                        <a:lnSpc>
                          <a:spcPts val="3079"/>
                        </a:lnSpc>
                      </a:pP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Jaki status?</a:t>
                      </a:r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8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56655">
                <a:tc>
                  <a:txBody>
                    <a:bodyPr/>
                    <a:lstStyle/>
                    <a:p>
                      <a:pPr algn="just">
                        <a:lnSpc>
                          <a:spcPts val="3779"/>
                        </a:lnSpc>
                        <a:defRPr/>
                      </a:pPr>
                      <a:r>
                        <a:rPr lang="en-US" sz="2699" b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Jak oceniają</a:t>
                      </a:r>
                      <a:endParaRPr lang="en-US" sz="110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85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Ogólne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działanie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biblioteki</a:t>
                      </a:r>
                      <a:endParaRPr lang="en-US" sz="1100" dirty="0"/>
                    </a:p>
                    <a:p>
                      <a:pPr algn="l">
                        <a:lnSpc>
                          <a:spcPts val="3079"/>
                        </a:lnSpc>
                      </a:pP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Poszczególne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zasoby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usługi</a:t>
                      </a:r>
                      <a:endParaRPr lang="en-US" sz="2199" dirty="0">
                        <a:solidFill>
                          <a:srgbClr val="000000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8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51077">
                <a:tc>
                  <a:txBody>
                    <a:bodyPr/>
                    <a:lstStyle/>
                    <a:p>
                      <a:pPr algn="just">
                        <a:lnSpc>
                          <a:spcPts val="3779"/>
                        </a:lnSpc>
                        <a:defRPr/>
                      </a:pPr>
                      <a:r>
                        <a:rPr lang="en-US" sz="2699" b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Dodatkowe uwagi</a:t>
                      </a:r>
                      <a:endParaRPr lang="en-US" sz="110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85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Co </a:t>
                      </a: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przeszkadza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?</a:t>
                      </a:r>
                      <a:endParaRPr lang="en-US" sz="1100" dirty="0"/>
                    </a:p>
                    <a:p>
                      <a:pPr algn="l">
                        <a:lnSpc>
                          <a:spcPts val="3079"/>
                        </a:lnSpc>
                      </a:pP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Co </a:t>
                      </a: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zmienić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?</a:t>
                      </a:r>
                    </a:p>
                    <a:p>
                      <a:pPr algn="l">
                        <a:lnSpc>
                          <a:spcPts val="3079"/>
                        </a:lnSpc>
                      </a:pP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Co </a:t>
                      </a: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poprawić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?</a:t>
                      </a:r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8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51077">
                <a:tc>
                  <a:txBody>
                    <a:bodyPr/>
                    <a:lstStyle/>
                    <a:p>
                      <a:pPr algn="l">
                        <a:lnSpc>
                          <a:spcPts val="3779"/>
                        </a:lnSpc>
                        <a:defRPr/>
                      </a:pPr>
                      <a:r>
                        <a:rPr lang="en-US" sz="2699" b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Z czego nie korzystają</a:t>
                      </a:r>
                      <a:endParaRPr lang="en-US" sz="110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85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Najrzadziej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wskazywane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cele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oraz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odpowiedzi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199" i="1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NK-</a:t>
                      </a:r>
                      <a:r>
                        <a:rPr lang="en-US" sz="2199" i="1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nie</a:t>
                      </a:r>
                      <a:r>
                        <a:rPr lang="en-US" sz="2199" i="1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2199" i="1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korzystam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w </a:t>
                      </a: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pyt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. 3</a:t>
                      </a:r>
                      <a:endParaRPr lang="en-US" sz="1100" dirty="0"/>
                    </a:p>
                  </a:txBody>
                  <a:tcPr marL="164606" marR="164606" marT="164606" marB="16460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8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9" name="Group 9"/>
          <p:cNvGrpSpPr/>
          <p:nvPr/>
        </p:nvGrpSpPr>
        <p:grpSpPr>
          <a:xfrm>
            <a:off x="898484" y="5143500"/>
            <a:ext cx="6814911" cy="1089040"/>
            <a:chOff x="0" y="0"/>
            <a:chExt cx="1794874" cy="2868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94874" cy="286825"/>
            </a:xfrm>
            <a:custGeom>
              <a:avLst/>
              <a:gdLst/>
              <a:ahLst/>
              <a:cxnLst/>
              <a:rect l="l" t="t" r="r" b="b"/>
              <a:pathLst>
                <a:path w="1794874" h="286825">
                  <a:moveTo>
                    <a:pt x="0" y="0"/>
                  </a:moveTo>
                  <a:lnTo>
                    <a:pt x="1794874" y="0"/>
                  </a:lnTo>
                  <a:lnTo>
                    <a:pt x="1794874" y="286825"/>
                  </a:lnTo>
                  <a:lnTo>
                    <a:pt x="0" y="286825"/>
                  </a:ln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1794874" cy="248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7"/>
                </a:lnSpc>
              </a:pPr>
              <a:r>
                <a:rPr lang="en-US" sz="2799" b="1">
                  <a:solidFill>
                    <a:srgbClr val="203162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Zapytajmy !</a:t>
              </a:r>
            </a:p>
          </p:txBody>
        </p:sp>
      </p:grpSp>
      <p:sp>
        <p:nvSpPr>
          <p:cNvPr id="12" name="Freeform 12"/>
          <p:cNvSpPr/>
          <p:nvPr/>
        </p:nvSpPr>
        <p:spPr>
          <a:xfrm rot="-818290">
            <a:off x="1366705" y="6940612"/>
            <a:ext cx="2145897" cy="2661578"/>
          </a:xfrm>
          <a:custGeom>
            <a:avLst/>
            <a:gdLst/>
            <a:ahLst/>
            <a:cxnLst/>
            <a:rect l="l" t="t" r="r" b="b"/>
            <a:pathLst>
              <a:path w="2145897" h="2661578">
                <a:moveTo>
                  <a:pt x="0" y="0"/>
                </a:moveTo>
                <a:lnTo>
                  <a:pt x="2145898" y="0"/>
                </a:lnTo>
                <a:lnTo>
                  <a:pt x="2145898" y="2661578"/>
                </a:lnTo>
                <a:lnTo>
                  <a:pt x="0" y="26615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 rot="1817964">
            <a:off x="5475407" y="6976300"/>
            <a:ext cx="1963844" cy="2590202"/>
          </a:xfrm>
          <a:custGeom>
            <a:avLst/>
            <a:gdLst/>
            <a:ahLst/>
            <a:cxnLst/>
            <a:rect l="l" t="t" r="r" b="b"/>
            <a:pathLst>
              <a:path w="1963844" h="2590202">
                <a:moveTo>
                  <a:pt x="0" y="0"/>
                </a:moveTo>
                <a:lnTo>
                  <a:pt x="1963844" y="0"/>
                </a:lnTo>
                <a:lnTo>
                  <a:pt x="1963844" y="2590202"/>
                </a:lnTo>
                <a:lnTo>
                  <a:pt x="0" y="2590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898484" y="648662"/>
            <a:ext cx="8115300" cy="20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60"/>
              </a:lnSpc>
            </a:pPr>
            <a:r>
              <a:rPr lang="en-US" sz="6800" b="1">
                <a:solidFill>
                  <a:srgbClr val="ABD7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Czego możemy się dowiedzieć...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63232" y="1028700"/>
            <a:ext cx="8697815" cy="1707492"/>
            <a:chOff x="0" y="0"/>
            <a:chExt cx="2290782" cy="4497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0782" cy="449710"/>
            </a:xfrm>
            <a:custGeom>
              <a:avLst/>
              <a:gdLst/>
              <a:ahLst/>
              <a:cxnLst/>
              <a:rect l="l" t="t" r="r" b="b"/>
              <a:pathLst>
                <a:path w="2290782" h="449710">
                  <a:moveTo>
                    <a:pt x="89010" y="0"/>
                  </a:moveTo>
                  <a:lnTo>
                    <a:pt x="2201773" y="0"/>
                  </a:lnTo>
                  <a:cubicBezTo>
                    <a:pt x="2225379" y="0"/>
                    <a:pt x="2248019" y="9378"/>
                    <a:pt x="2264712" y="26070"/>
                  </a:cubicBezTo>
                  <a:cubicBezTo>
                    <a:pt x="2281405" y="42763"/>
                    <a:pt x="2290782" y="65403"/>
                    <a:pt x="2290782" y="89010"/>
                  </a:cubicBezTo>
                  <a:lnTo>
                    <a:pt x="2290782" y="360700"/>
                  </a:lnTo>
                  <a:cubicBezTo>
                    <a:pt x="2290782" y="384307"/>
                    <a:pt x="2281405" y="406947"/>
                    <a:pt x="2264712" y="423639"/>
                  </a:cubicBezTo>
                  <a:cubicBezTo>
                    <a:pt x="2248019" y="440332"/>
                    <a:pt x="2225379" y="449710"/>
                    <a:pt x="2201773" y="449710"/>
                  </a:cubicBezTo>
                  <a:lnTo>
                    <a:pt x="89010" y="449710"/>
                  </a:lnTo>
                  <a:cubicBezTo>
                    <a:pt x="65403" y="449710"/>
                    <a:pt x="42763" y="440332"/>
                    <a:pt x="26070" y="423639"/>
                  </a:cubicBezTo>
                  <a:cubicBezTo>
                    <a:pt x="9378" y="406947"/>
                    <a:pt x="0" y="384307"/>
                    <a:pt x="0" y="360700"/>
                  </a:cubicBezTo>
                  <a:lnTo>
                    <a:pt x="0" y="89010"/>
                  </a:lnTo>
                  <a:cubicBezTo>
                    <a:pt x="0" y="65403"/>
                    <a:pt x="9378" y="42763"/>
                    <a:pt x="26070" y="26070"/>
                  </a:cubicBezTo>
                  <a:cubicBezTo>
                    <a:pt x="42763" y="9378"/>
                    <a:pt x="65403" y="0"/>
                    <a:pt x="89010" y="0"/>
                  </a:cubicBezTo>
                  <a:close/>
                </a:path>
              </a:pathLst>
            </a:custGeom>
            <a:solidFill>
              <a:srgbClr val="26263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0"/>
              <a:ext cx="2290782" cy="3544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48"/>
                </a:lnSpc>
              </a:pPr>
              <a:r>
                <a:rPr lang="en-US" sz="4800" b="1">
                  <a:solidFill>
                    <a:srgbClr val="F0885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Wskaźnik satysfakcja użytkowników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64304" y="3654826"/>
            <a:ext cx="12159393" cy="5603474"/>
            <a:chOff x="0" y="0"/>
            <a:chExt cx="3202474" cy="14758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02474" cy="1475812"/>
            </a:xfrm>
            <a:custGeom>
              <a:avLst/>
              <a:gdLst/>
              <a:ahLst/>
              <a:cxnLst/>
              <a:rect l="l" t="t" r="r" b="b"/>
              <a:pathLst>
                <a:path w="3202474" h="1475812">
                  <a:moveTo>
                    <a:pt x="0" y="0"/>
                  </a:moveTo>
                  <a:lnTo>
                    <a:pt x="3202474" y="0"/>
                  </a:lnTo>
                  <a:lnTo>
                    <a:pt x="3202474" y="1475812"/>
                  </a:lnTo>
                  <a:lnTo>
                    <a:pt x="0" y="1475812"/>
                  </a:ln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3202474" cy="1437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89966" y="7845257"/>
            <a:ext cx="413122" cy="41312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49764" tIns="49764" rIns="49764" bIns="49764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064304" y="3654826"/>
            <a:ext cx="12159393" cy="1414891"/>
            <a:chOff x="0" y="0"/>
            <a:chExt cx="3202474" cy="3726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202474" cy="372646"/>
            </a:xfrm>
            <a:custGeom>
              <a:avLst/>
              <a:gdLst/>
              <a:ahLst/>
              <a:cxnLst/>
              <a:rect l="l" t="t" r="r" b="b"/>
              <a:pathLst>
                <a:path w="3202474" h="372646">
                  <a:moveTo>
                    <a:pt x="0" y="0"/>
                  </a:moveTo>
                  <a:lnTo>
                    <a:pt x="3202474" y="0"/>
                  </a:lnTo>
                  <a:lnTo>
                    <a:pt x="3202474" y="372646"/>
                  </a:lnTo>
                  <a:lnTo>
                    <a:pt x="0" y="372646"/>
                  </a:lnTo>
                  <a:close/>
                </a:path>
              </a:pathLst>
            </a:custGeom>
            <a:solidFill>
              <a:srgbClr val="5893C3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8100"/>
              <a:ext cx="3202474" cy="334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131833" y="7355135"/>
            <a:ext cx="458427" cy="45842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885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516674" y="766462"/>
            <a:ext cx="1887734" cy="2800370"/>
          </a:xfrm>
          <a:custGeom>
            <a:avLst/>
            <a:gdLst/>
            <a:ahLst/>
            <a:cxnLst/>
            <a:rect l="l" t="t" r="r" b="b"/>
            <a:pathLst>
              <a:path w="1887734" h="2800370">
                <a:moveTo>
                  <a:pt x="0" y="0"/>
                </a:moveTo>
                <a:lnTo>
                  <a:pt x="1887733" y="0"/>
                </a:lnTo>
                <a:lnTo>
                  <a:pt x="1887733" y="2800370"/>
                </a:lnTo>
                <a:lnTo>
                  <a:pt x="0" y="280037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15883593" y="6720168"/>
            <a:ext cx="1821832" cy="2702608"/>
          </a:xfrm>
          <a:custGeom>
            <a:avLst/>
            <a:gdLst/>
            <a:ahLst/>
            <a:cxnLst/>
            <a:rect l="l" t="t" r="r" b="b"/>
            <a:pathLst>
              <a:path w="1821832" h="2702608">
                <a:moveTo>
                  <a:pt x="0" y="0"/>
                </a:moveTo>
                <a:lnTo>
                  <a:pt x="1821832" y="0"/>
                </a:lnTo>
                <a:lnTo>
                  <a:pt x="1821832" y="2702607"/>
                </a:lnTo>
                <a:lnTo>
                  <a:pt x="0" y="270260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 rot="-1431623">
            <a:off x="9635775" y="2809591"/>
            <a:ext cx="1530644" cy="1690470"/>
          </a:xfrm>
          <a:custGeom>
            <a:avLst/>
            <a:gdLst/>
            <a:ahLst/>
            <a:cxnLst/>
            <a:rect l="l" t="t" r="r" b="b"/>
            <a:pathLst>
              <a:path w="1530644" h="1690470">
                <a:moveTo>
                  <a:pt x="0" y="0"/>
                </a:moveTo>
                <a:lnTo>
                  <a:pt x="1530644" y="0"/>
                </a:lnTo>
                <a:lnTo>
                  <a:pt x="1530644" y="1690470"/>
                </a:lnTo>
                <a:lnTo>
                  <a:pt x="0" y="16904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 rot="843011" flipH="1">
            <a:off x="6579275" y="2931763"/>
            <a:ext cx="1447628" cy="1598786"/>
          </a:xfrm>
          <a:custGeom>
            <a:avLst/>
            <a:gdLst/>
            <a:ahLst/>
            <a:cxnLst/>
            <a:rect l="l" t="t" r="r" b="b"/>
            <a:pathLst>
              <a:path w="1447628" h="1598786">
                <a:moveTo>
                  <a:pt x="1447628" y="0"/>
                </a:moveTo>
                <a:lnTo>
                  <a:pt x="0" y="0"/>
                </a:lnTo>
                <a:lnTo>
                  <a:pt x="0" y="1598785"/>
                </a:lnTo>
                <a:lnTo>
                  <a:pt x="1447628" y="1598785"/>
                </a:lnTo>
                <a:lnTo>
                  <a:pt x="1447628" y="0"/>
                </a:lnTo>
                <a:close/>
              </a:path>
            </a:pathLst>
          </a:custGeom>
          <a:blipFill>
            <a:blip r:embed="rId5">
              <a:alphaModFix amt="77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TextBox 21"/>
          <p:cNvSpPr txBox="1"/>
          <p:nvPr/>
        </p:nvSpPr>
        <p:spPr>
          <a:xfrm>
            <a:off x="4010646" y="4110855"/>
            <a:ext cx="2132141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59"/>
              </a:lnSpc>
              <a:spcBef>
                <a:spcPct val="0"/>
              </a:spcBef>
            </a:pPr>
            <a:r>
              <a:rPr lang="en-US" sz="3799" b="1">
                <a:solidFill>
                  <a:srgbClr val="26263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globalny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731166" y="4067992"/>
            <a:ext cx="3259762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 b="1">
                <a:solidFill>
                  <a:srgbClr val="26263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szczegółowe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587274" y="7163004"/>
            <a:ext cx="10002986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4" lvl="1" indent="-388617" algn="l">
              <a:lnSpc>
                <a:spcPts val="4319"/>
              </a:lnSpc>
              <a:buFont typeface="Arial"/>
              <a:buChar char="•"/>
            </a:pPr>
            <a:r>
              <a:rPr lang="en-US" sz="3599" b="1">
                <a:solidFill>
                  <a:srgbClr val="26263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Przyjmuje wartość 1,0 - 5,0</a:t>
            </a:r>
          </a:p>
          <a:p>
            <a:pPr marL="777234" lvl="1" indent="-388617" algn="l">
              <a:lnSpc>
                <a:spcPts val="4319"/>
              </a:lnSpc>
              <a:buFont typeface="Arial"/>
              <a:buChar char="•"/>
            </a:pPr>
            <a:r>
              <a:rPr lang="en-US" sz="3599" b="1">
                <a:solidFill>
                  <a:srgbClr val="26263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Metoda badań opracowana dla AFB</a:t>
            </a:r>
          </a:p>
          <a:p>
            <a:pPr marL="777234" lvl="1" indent="-388617" algn="l">
              <a:lnSpc>
                <a:spcPts val="4319"/>
              </a:lnSpc>
              <a:buFont typeface="Arial"/>
              <a:buChar char="•"/>
            </a:pPr>
            <a:r>
              <a:rPr lang="en-US" sz="3599" b="1">
                <a:solidFill>
                  <a:srgbClr val="26263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W latach gdy badania się nie odbyły: #</a:t>
            </a:r>
          </a:p>
          <a:p>
            <a:pPr algn="l">
              <a:lnSpc>
                <a:spcPts val="4319"/>
              </a:lnSpc>
              <a:spcBef>
                <a:spcPct val="0"/>
              </a:spcBef>
            </a:pPr>
            <a:endParaRPr lang="en-US" sz="3599" b="1">
              <a:solidFill>
                <a:srgbClr val="262635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24" name="Freeform 24"/>
          <p:cNvSpPr/>
          <p:nvPr/>
        </p:nvSpPr>
        <p:spPr>
          <a:xfrm rot="-1219514">
            <a:off x="5283740" y="4496166"/>
            <a:ext cx="975069" cy="2241538"/>
          </a:xfrm>
          <a:custGeom>
            <a:avLst/>
            <a:gdLst/>
            <a:ahLst/>
            <a:cxnLst/>
            <a:rect l="l" t="t" r="r" b="b"/>
            <a:pathLst>
              <a:path w="975069" h="2241538">
                <a:moveTo>
                  <a:pt x="0" y="0"/>
                </a:moveTo>
                <a:lnTo>
                  <a:pt x="975069" y="0"/>
                </a:lnTo>
                <a:lnTo>
                  <a:pt x="975069" y="2241537"/>
                </a:lnTo>
                <a:lnTo>
                  <a:pt x="0" y="2241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906</Words>
  <Application>Microsoft Office PowerPoint</Application>
  <PresentationFormat>Niestandardowy</PresentationFormat>
  <Paragraphs>282</Paragraphs>
  <Slides>25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6" baseType="lpstr">
      <vt:lpstr>Arial</vt:lpstr>
      <vt:lpstr>Calibri</vt:lpstr>
      <vt:lpstr>Quicksand</vt:lpstr>
      <vt:lpstr>Quicksand Bold</vt:lpstr>
      <vt:lpstr>Arimo</vt:lpstr>
      <vt:lpstr>Aileron Ultra-Bold</vt:lpstr>
      <vt:lpstr>Aileron</vt:lpstr>
      <vt:lpstr>Poppins Bold</vt:lpstr>
      <vt:lpstr>Open Sans</vt:lpstr>
      <vt:lpstr>Aptos</vt:lpstr>
      <vt:lpstr>Office Theme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Satysfakcja_uzytkow_pasywna</dc:title>
  <dc:creator>HP</dc:creator>
  <cp:lastModifiedBy>HP</cp:lastModifiedBy>
  <cp:revision>3</cp:revision>
  <dcterms:created xsi:type="dcterms:W3CDTF">2006-08-16T00:00:00Z</dcterms:created>
  <dcterms:modified xsi:type="dcterms:W3CDTF">2025-09-21T05:58:29Z</dcterms:modified>
  <dc:identifier>DAGzDDn7_AA</dc:identifier>
</cp:coreProperties>
</file>