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87" r:id="rId2"/>
    <p:sldId id="321" r:id="rId3"/>
    <p:sldId id="330" r:id="rId4"/>
    <p:sldId id="301" r:id="rId5"/>
    <p:sldId id="331" r:id="rId6"/>
    <p:sldId id="322" r:id="rId7"/>
    <p:sldId id="323" r:id="rId8"/>
    <p:sldId id="324" r:id="rId9"/>
    <p:sldId id="289" r:id="rId10"/>
    <p:sldId id="303" r:id="rId11"/>
    <p:sldId id="318" r:id="rId12"/>
    <p:sldId id="326" r:id="rId13"/>
    <p:sldId id="329" r:id="rId14"/>
    <p:sldId id="327" r:id="rId15"/>
    <p:sldId id="332" r:id="rId16"/>
    <p:sldId id="333" r:id="rId17"/>
    <p:sldId id="334" r:id="rId18"/>
    <p:sldId id="317" r:id="rId19"/>
    <p:sldId id="336" r:id="rId20"/>
    <p:sldId id="335" r:id="rId21"/>
    <p:sldId id="291" r:id="rId22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F0"/>
    <a:srgbClr val="FFCCCC"/>
    <a:srgbClr val="6699FF"/>
    <a:srgbClr val="99CCFF"/>
    <a:srgbClr val="3333FF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61" d="100"/>
          <a:sy n="61" d="100"/>
        </p:scale>
        <p:origin x="-134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40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41CE063C-1387-4659-9450-867FF73E71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2FF07623-EB8A-4128-8F59-7F635F7339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B707F0-16E9-4DC3-8731-4A1A702E33E7}" type="datetimeFigureOut">
              <a:rPr lang="pl-PL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68BAC495-5787-4581-9274-4B0D06AF82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1F2BF32E-4289-4AD0-8458-B1CE0E582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F2DFB64-ABC8-42F8-A14A-E233E0578A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428FDE2-FB43-4BA6-9168-5D1E0F161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E6496A1-A3BB-4F18-837F-12EFA68F89D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061A0A0-E3CA-0A6A-82AD-6138D5D3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3013-13F6-4E07-8813-6DABBF1B4E3A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FF197D0-047D-2267-0F36-60F8454F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8EA1A5F-C032-FEAC-D707-EE50CC2F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169D6-BB9F-4503-B59F-E51C2AF7381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5020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FF1A23C-B308-8B1D-864D-CC2353C3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EC76-D50C-425F-9063-94DAF5CC4222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B426F37-5FC6-D862-73F3-8E04BC90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3B0D840-4DB9-A204-0166-0199BE13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79998-CD42-41A6-B10E-0EEFCF4F8B4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6342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5C3837C-09E1-284E-3780-E8DDBF46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C30F-D3C8-4301-A5BD-FA72380CEA8E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D667ACB-B9FA-91C3-F664-18680DAC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FD62677-A1DC-1ABD-AA2F-46ADBF1F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E2703-4518-4298-8703-0BEECFF8349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626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4F200DD-84C8-3A27-55A6-B84F875B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D3A5-BC04-4A8A-88C7-6ACF32C7FF28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48D13AA-F9D7-D563-9E80-02AE0128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D12B51D-DA27-48F2-797A-35EAC37A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E3DF9-B0E8-4834-A8EB-BA070F96714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6306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AD1FB73-2B22-F085-64B6-9AF2FD87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C875-00DB-49D3-BC35-6D0B238BFAB5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46A9E27-80B9-9166-42B8-6AA6BAD1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FEFAAB6-9144-E47A-965C-C11A9EAF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58E27-6825-42E8-BF96-75D9187A037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1770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45040D41-5AD4-FBBF-3D94-9E1367F9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DD46-5F60-46F4-9F44-F8F39CE37FEA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D6FFCAC5-4BAE-2C7D-C8AD-41BDBE4B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29CCDFAA-669E-0C72-21BE-A93567D1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79C6B-C9EC-4792-9F36-53D94953F93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5676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xmlns="" id="{837BA595-7913-1A8F-B5F5-9E8EB569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AE4E-70D4-4483-916F-B09F2C772830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xmlns="" id="{28B10711-3F3A-D82D-5D1A-DE445997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8ADCFA73-3BFA-3829-9B52-3949C744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BB3C6-003B-4FA4-97D1-13DE9FBBE90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59330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xmlns="" id="{2A850455-EEA5-DF33-451D-57ED6668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4613-A3AC-4D8B-896F-1CB4A83E2CCF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xmlns="" id="{DB6E0161-74A8-D9A9-4E93-644FA2D7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9C22FF91-6C2B-A56F-518B-780EA4EC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AD480-3504-4D64-A640-EE9F228FD4E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28953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xmlns="" id="{F04294E3-81EA-21AB-6161-84B99301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C318-A7B3-4C74-8729-4F30F298BEA7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xmlns="" id="{B5211E12-1561-69D2-59EC-0E5D3618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xmlns="" id="{357184DF-88A3-7868-3C5C-198FE9A8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67D1E-0157-48F7-9D94-A7C99C4481C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220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468965A3-8D64-3334-0B03-EA412EC7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143B-87B6-44E0-8CF9-D421EC67E1AF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72E3FCF3-3C8A-9A3B-33DC-DFC5F09F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B05A4BAE-4DD3-0C17-6919-EEB49630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CA742-3F7F-43C6-8015-700E079AF2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4625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2F3A223E-778E-75D9-C998-E4298A62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4943-EBBD-4B3A-AD66-02B2237A9142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081CCF31-DD54-C81A-1681-1FE0535D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8A36BE9A-699E-9DBD-C8A4-42B9B040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02624-8146-44CA-82D5-1F0171C3073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309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xmlns="" id="{6297F905-1CF9-C2CF-C03D-D2C11AFF11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BD39F64E-5023-C665-1BC1-619ACD1985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1C12A4D-CF41-4CDA-A3CB-CD12C63FD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E0140-09B7-4A07-B763-0F8AEC2E388E}" type="datetime1">
              <a:rPr lang="pl-PL" smtClean="0"/>
              <a:pPr>
                <a:defRPr/>
              </a:pPr>
              <a:t>04.09.2025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CEA78AC-2C33-4208-B07E-CDE502B43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3201D6F-3DE5-4F2E-BA6D-40CB663ED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5FC1B78-B133-4E8A-8D17-F2433A52E78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performance.org/wp-content/uploads/2024/12/libpmc2023proceedings-1.pdf" TargetMode="External"/><Relationship Id="rId2" Type="http://schemas.openxmlformats.org/officeDocument/2006/relationships/hyperlink" Target="https://libraryperformance.org/wp-content/uploads/2021/12/libpmc14_2021_proceeding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>
            <a:extLst>
              <a:ext uri="{FF2B5EF4-FFF2-40B4-BE49-F238E27FC236}">
                <a16:creationId xmlns:a16="http://schemas.microsoft.com/office/drawing/2014/main" xmlns="" id="{AFDEDDCB-3A75-2718-1E9A-1AF0AD1B7F96}"/>
              </a:ext>
            </a:extLst>
          </p:cNvPr>
          <p:cNvSpPr txBox="1">
            <a:spLocks/>
          </p:cNvSpPr>
          <p:nvPr/>
        </p:nvSpPr>
        <p:spPr bwMode="auto">
          <a:xfrm>
            <a:off x="685800" y="18526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l-PL" altLang="pl-PL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Międzynarodowe konteksty badań AFB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</a:t>
            </a:r>
            <a:endParaRPr lang="pl-PL" altLang="pl-PL" sz="2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B0949ED-4AC0-4006-A7AB-50906078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873" y="3933825"/>
            <a:ext cx="305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cap="smal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Magdalena Paul Szałkowska</a:t>
            </a:r>
          </a:p>
          <a:p>
            <a:pPr algn="ctr">
              <a:defRPr/>
            </a:pPr>
            <a:r>
              <a:rPr lang="pl-PL" altLang="pl-PL" sz="2000" cap="smal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Uniwersytet Warszawski</a:t>
            </a:r>
          </a:p>
          <a:p>
            <a:pPr algn="ctr">
              <a:defRPr/>
            </a:pPr>
            <a:r>
              <a:rPr lang="pl-PL" altLang="pl-PL" sz="2000" cap="smal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 września 2025 roku</a:t>
            </a:r>
            <a:endParaRPr lang="pl-PL" altLang="pl-PL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Obraz 2">
            <a:extLst>
              <a:ext uri="{FF2B5EF4-FFF2-40B4-BE49-F238E27FC236}">
                <a16:creationId xmlns:a16="http://schemas.microsoft.com/office/drawing/2014/main" xmlns="" id="{03E83365-56F5-C94D-2666-3B2DEFB3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33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az 8">
            <a:extLst>
              <a:ext uri="{FF2B5EF4-FFF2-40B4-BE49-F238E27FC236}">
                <a16:creationId xmlns:a16="http://schemas.microsoft.com/office/drawing/2014/main" xmlns="" id="{551B2F4D-9730-F579-696A-636C91EF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925" y="5195888"/>
            <a:ext cx="64658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57CAAF1-80FA-7A80-F961-C91EC335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Etapy akcji „Zielona Biblioteka”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8BFE9515-50A7-D6FB-C2FD-1C93260CB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1: Rekrutacja bibliotek i raportowanie działań bibliotecznych (18 września – 6 października 2024 roku).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2: Przygotowanie ankiet dla osób pracujących w bibliotekach biorących udział w akcji (1 października – 8 października 2024 roku).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3: Przygotowanie ankiet dla użytkowników i użytkowniczek bibliotek biorących udział w akcji (1 października – 8 października 2024 roku).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4: Wypełnianie ankiet przez osoby pracujące w bibliotece i przez użytkowników i użytkowniczki (1 października – 31 października 2024 roku).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 5: Opracowanie wyników badania (1 listopada – 12 listopada 2024 roku).</a:t>
            </a:r>
          </a:p>
        </p:txBody>
      </p:sp>
      <p:sp>
        <p:nvSpPr>
          <p:cNvPr id="3" name="Symbol zastępczy stopki 3">
            <a:extLst>
              <a:ext uri="{FF2B5EF4-FFF2-40B4-BE49-F238E27FC236}">
                <a16:creationId xmlns:a16="http://schemas.microsoft.com/office/drawing/2014/main" xmlns="" id="{12EEE424-96A2-AE7D-66A1-33AAF964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</p:spTree>
    <p:extLst>
      <p:ext uri="{BB962C8B-B14F-4D97-AF65-F5344CB8AC3E}">
        <p14:creationId xmlns:p14="http://schemas.microsoft.com/office/powerpoint/2010/main" xmlns="" val="334259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8497F2-130D-1B04-A494-2C23A207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Raport końcowy i Ranking Bibliotek</a:t>
            </a:r>
          </a:p>
        </p:txBody>
      </p:sp>
      <p:pic>
        <p:nvPicPr>
          <p:cNvPr id="6" name="Symbol zastępczy zawartości 5" descr="Obraz zawierający tekst, pomarańcza/pomarańczowy, osoba&#10;&#10;Opis wygenerowany automatycznie">
            <a:extLst>
              <a:ext uri="{FF2B5EF4-FFF2-40B4-BE49-F238E27FC236}">
                <a16:creationId xmlns:a16="http://schemas.microsoft.com/office/drawing/2014/main" xmlns="" id="{07298504-FA26-C360-9F67-0D42369F4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05" b="7628"/>
          <a:stretch/>
        </p:blipFill>
        <p:spPr>
          <a:xfrm>
            <a:off x="457200" y="1600200"/>
            <a:ext cx="8229600" cy="4525963"/>
          </a:xfrm>
          <a:noFill/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1AE7917-F867-5D7F-8863-102222A9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</p:spTree>
    <p:extLst>
      <p:ext uri="{BB962C8B-B14F-4D97-AF65-F5344CB8AC3E}">
        <p14:creationId xmlns:p14="http://schemas.microsoft.com/office/powerpoint/2010/main" xmlns="" val="341351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8A6822F-5730-B353-2FFB-DD44C1E9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Doświadczenia edukacyjne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301EBC2-EB8C-D700-739C-EE10732CC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IFLA Workshop on Building a Strong and Sustainable Library Field in Europe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Bruksela, 21-23 listopada 2023 r.</a:t>
            </a:r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xmlns="" id="{6C6AFA6A-79EA-AC81-19EB-BAE10B9D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  <p:pic>
        <p:nvPicPr>
          <p:cNvPr id="11" name="Obraz 10" descr="Obraz zawierający ubrania, osoba, w pomieszczeniu, tablica suchościeralna biała&#10;&#10;Zawartość wygenerowana przez AI może być niepoprawna.">
            <a:extLst>
              <a:ext uri="{FF2B5EF4-FFF2-40B4-BE49-F238E27FC236}">
                <a16:creationId xmlns:a16="http://schemas.microsoft.com/office/drawing/2014/main" xmlns="" id="{60E0A61C-FB12-E109-F07D-7D1672C5B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260" y="2638737"/>
            <a:ext cx="3429000" cy="3429000"/>
          </a:xfrm>
          <a:prstGeom prst="rect">
            <a:avLst/>
          </a:prstGeom>
        </p:spPr>
      </p:pic>
      <p:pic>
        <p:nvPicPr>
          <p:cNvPr id="13" name="Obraz 12" descr="Obraz zawierający tekst, Karteczka samoprzylepna, pismo odręczne, Produkty papierowe&#10;&#10;Zawartość wygenerowana przez AI może być niepoprawna.">
            <a:extLst>
              <a:ext uri="{FF2B5EF4-FFF2-40B4-BE49-F238E27FC236}">
                <a16:creationId xmlns:a16="http://schemas.microsoft.com/office/drawing/2014/main" xmlns="" id="{3AA6D278-3D3F-41D8-1F26-1DA0AD48C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399" y="2636912"/>
            <a:ext cx="3429000" cy="3429000"/>
          </a:xfrm>
          <a:prstGeom prst="rect">
            <a:avLst/>
          </a:prstGeom>
        </p:spPr>
      </p:pic>
      <p:pic>
        <p:nvPicPr>
          <p:cNvPr id="7" name="Obraz 6" descr="Obraz zawierający tekst, w pomieszczeniu, ubrania, Ludzka twarz&#10;&#10;Zawartość wygenerowana przez AI może być niepoprawna.">
            <a:extLst>
              <a:ext uri="{FF2B5EF4-FFF2-40B4-BE49-F238E27FC236}">
                <a16:creationId xmlns:a16="http://schemas.microsoft.com/office/drawing/2014/main" xmlns="" id="{425DE809-4E61-A1D9-5185-3A02673FC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0"/>
          <a:stretch>
            <a:fillRect/>
          </a:stretch>
        </p:blipFill>
        <p:spPr>
          <a:xfrm>
            <a:off x="5927038" y="2640562"/>
            <a:ext cx="32849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61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46592E-B7DE-1A42-B8F0-FC7288016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F00083-210D-FFB7-B651-6DC9070B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Kwestionariusz badawczy</a:t>
            </a:r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xmlns="" id="{BBFF7A9B-B650-682A-B550-F8091516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120599E-D48E-3278-831F-3076BCEB4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7" y="1337444"/>
            <a:ext cx="79343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313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7A94BBE-C935-5373-8AEE-335DC52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Aktualizacja danych</a:t>
            </a:r>
            <a:endParaRPr lang="en-US" sz="2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78AD9B8-EF84-1FC0-809E-B11E7B49A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3" y="1600200"/>
            <a:ext cx="7876854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192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F42B12-9BB4-9C6B-9508-672503A52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93906D6-3B0E-47B3-36A1-92CA99449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861048"/>
            <a:ext cx="7772400" cy="1296144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Nations</a:t>
            </a:r>
            <a:endParaRPr lang="pl-PL" sz="3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Organizacja Narodów Zjednoczonych</a:t>
            </a:r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xmlns="" id="{7B7737E9-2DD8-4DEF-148F-7B93F26F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września 2025 r..</a:t>
            </a:r>
          </a:p>
        </p:txBody>
      </p:sp>
      <p:pic>
        <p:nvPicPr>
          <p:cNvPr id="4" name="Obraz 3" descr="Obraz zawierający Prostokąt, symbol, kwadrat, zrzut ekranu&#10;&#10;Zawartość wygenerowana przez AI może być niepoprawna.">
            <a:extLst>
              <a:ext uri="{FF2B5EF4-FFF2-40B4-BE49-F238E27FC236}">
                <a16:creationId xmlns:a16="http://schemas.microsoft.com/office/drawing/2014/main" xmlns="" id="{3BC1EE36-83BD-5A30-08BB-EB27995D6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000" y="927000"/>
            <a:ext cx="2502000" cy="2502000"/>
          </a:xfrm>
          <a:prstGeom prst="rect">
            <a:avLst/>
          </a:prstGeom>
        </p:spPr>
      </p:pic>
      <p:pic>
        <p:nvPicPr>
          <p:cNvPr id="6" name="Obraz 5" descr="Obraz zawierający logo, Grafika, Czcionka, projekt graficzny&#10;&#10;Zawartość wygenerowana przez AI może być niepoprawna.">
            <a:extLst>
              <a:ext uri="{FF2B5EF4-FFF2-40B4-BE49-F238E27FC236}">
                <a16:creationId xmlns:a16="http://schemas.microsoft.com/office/drawing/2014/main" xmlns="" id="{CEC5A1D0-D553-2687-193F-A28FE1C53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071" y="927000"/>
            <a:ext cx="4467857" cy="2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94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97323DB-7105-2B60-2297-C2A12D40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74" y="1268760"/>
            <a:ext cx="8432851" cy="53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06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376373-3D98-A1CC-EF68-E81C01906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4E01E06-DED9-468C-B00B-C7F9EB11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47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38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tekst, osoba, ubrania, Tablet&#10;&#10;Opis wygenerowany automatycznie">
            <a:extLst>
              <a:ext uri="{FF2B5EF4-FFF2-40B4-BE49-F238E27FC236}">
                <a16:creationId xmlns:a16="http://schemas.microsoft.com/office/drawing/2014/main" xmlns="" id="{3BB8A33E-46AD-B4F3-F62F-5CD2EA8E0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D248161D-542A-25C0-1EFB-AF2543B3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pl-PL"/>
              <a:t>Biblioteki w liczbach i standardach – skuteczność, międzynarodowe konteksty i nowe perspektywy badań  5 września 2025 r..</a:t>
            </a:r>
          </a:p>
        </p:txBody>
      </p:sp>
    </p:spTree>
    <p:extLst>
      <p:ext uri="{BB962C8B-B14F-4D97-AF65-F5344CB8AC3E}">
        <p14:creationId xmlns:p14="http://schemas.microsoft.com/office/powerpoint/2010/main" xmlns="" val="80543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39C9C23-470A-EF50-1C47-B4D39AD0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C8F778DB-5F55-3709-BD3C-D07817BA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Upowszechnianie wyników badania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60ACE5B-9FA9-4434-DC51-8317B426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358D96FA-D5C2-8EDC-4E3E-F3B276F2A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Prezentacje na konferencjach naukowych i publikacje materiałów konferencyjnych:</a:t>
            </a:r>
          </a:p>
          <a:p>
            <a:pPr marL="0" indent="0">
              <a:buNone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14th International Conference on Performance Measurement in Libraries;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The social and economic impact of Polish public libraries - research </a:t>
            </a:r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 design </a:t>
            </a:r>
            <a:r>
              <a:rPr 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experienc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pl-PL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15th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Social and economic impact of public libraries in Poland (2022 edition) - results of a pilot study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Conducting a large qualitative and quantitative study in a small, dispersed research team - lessons learned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pl-PL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pl-PL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16th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From reading rooms to green rooms': the sustainability journey of Polish public libraries</a:t>
            </a:r>
            <a:endParaRPr lang="pl-PL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79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18A7BE-3399-B047-A4BD-AB61D845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E8A903F-074A-10C2-18E5-A1D64016D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Instytucje międzynarodowe: ISO, IFLA</a:t>
            </a:r>
          </a:p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ONZ – Cele Zrównoważonego Rozwoju</a:t>
            </a:r>
          </a:p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Upowszechnianie wyników badania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93AAF446-6022-0753-AFCE-68F05BFA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</p:spTree>
    <p:extLst>
      <p:ext uri="{BB962C8B-B14F-4D97-AF65-F5344CB8AC3E}">
        <p14:creationId xmlns:p14="http://schemas.microsoft.com/office/powerpoint/2010/main" xmlns="" val="3264258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zrzut ekranu&#10;&#10;Zawartość wygenerowana przez AI może być niepoprawna.">
            <a:extLst>
              <a:ext uri="{FF2B5EF4-FFF2-40B4-BE49-F238E27FC236}">
                <a16:creationId xmlns:a16="http://schemas.microsoft.com/office/drawing/2014/main" xmlns="" id="{437BA04C-739F-E5C5-C58F-ADDF8F041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8"/>
          <a:stretch>
            <a:fillRect/>
          </a:stretch>
        </p:blipFill>
        <p:spPr>
          <a:xfrm>
            <a:off x="1259632" y="1052736"/>
            <a:ext cx="7231225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9AAA5D-2813-B6F7-8F64-50172844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Anglojęzyczna strona internetowa AFB</a:t>
            </a:r>
          </a:p>
        </p:txBody>
      </p:sp>
    </p:spTree>
    <p:extLst>
      <p:ext uri="{BB962C8B-B14F-4D97-AF65-F5344CB8AC3E}">
        <p14:creationId xmlns:p14="http://schemas.microsoft.com/office/powerpoint/2010/main" xmlns="" val="389744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 descr="Dziewczynka trzymająca znak">
            <a:extLst>
              <a:ext uri="{FF2B5EF4-FFF2-40B4-BE49-F238E27FC236}">
                <a16:creationId xmlns:a16="http://schemas.microsoft.com/office/drawing/2014/main" xmlns="" id="{2122F8BB-5106-F981-DD34-E6A46A0EA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7550" y="1732756"/>
            <a:ext cx="2628900" cy="40005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4068328-980E-9508-4E67-55D26D813BAB}"/>
              </a:ext>
            </a:extLst>
          </p:cNvPr>
          <p:cNvSpPr txBox="1"/>
          <p:nvPr/>
        </p:nvSpPr>
        <p:spPr>
          <a:xfrm>
            <a:off x="3347864" y="2329036"/>
            <a:ext cx="244827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dziękuję za uwagę!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wpływ@sbp.pl</a:t>
            </a:r>
          </a:p>
        </p:txBody>
      </p:sp>
      <p:pic>
        <p:nvPicPr>
          <p:cNvPr id="11" name="Grafika 10" descr="Kobieta z długim falistą sierścią">
            <a:extLst>
              <a:ext uri="{FF2B5EF4-FFF2-40B4-BE49-F238E27FC236}">
                <a16:creationId xmlns:a16="http://schemas.microsoft.com/office/drawing/2014/main" xmlns="" id="{4B0C2AA0-887C-7D29-372F-E8EE95177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39952" y="1254125"/>
            <a:ext cx="714375" cy="771525"/>
          </a:xfrm>
          <a:prstGeom prst="rect">
            <a:avLst/>
          </a:prstGeom>
        </p:spPr>
      </p:pic>
      <p:pic>
        <p:nvPicPr>
          <p:cNvPr id="13" name="Grafika 12" descr="Ciemny Eyeglasses">
            <a:extLst>
              <a:ext uri="{FF2B5EF4-FFF2-40B4-BE49-F238E27FC236}">
                <a16:creationId xmlns:a16="http://schemas.microsoft.com/office/drawing/2014/main" xmlns="" id="{9BCEB663-7E6F-4BAC-29FB-F72A21446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263777" y="1528709"/>
            <a:ext cx="590550" cy="190793"/>
          </a:xfrm>
          <a:prstGeom prst="rect">
            <a:avLst/>
          </a:prstGeom>
        </p:spPr>
      </p:pic>
      <p:sp>
        <p:nvSpPr>
          <p:cNvPr id="3" name="Symbol zastępczy stopki 3">
            <a:extLst>
              <a:ext uri="{FF2B5EF4-FFF2-40B4-BE49-F238E27FC236}">
                <a16:creationId xmlns:a16="http://schemas.microsoft.com/office/drawing/2014/main" xmlns="" id="{C9CA7E59-1219-A287-DF8A-B5114467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września 2025 r..</a:t>
            </a:r>
          </a:p>
        </p:txBody>
      </p:sp>
    </p:spTree>
    <p:extLst>
      <p:ext uri="{BB962C8B-B14F-4D97-AF65-F5344CB8AC3E}">
        <p14:creationId xmlns:p14="http://schemas.microsoft.com/office/powerpoint/2010/main" xmlns="" val="22261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7DE85F5-5C65-6D59-2382-54D805113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4E86D9D-7FF3-985C-89C3-F6EA7E239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861048"/>
            <a:ext cx="7772400" cy="1296144"/>
          </a:xfrm>
        </p:spPr>
        <p:txBody>
          <a:bodyPr/>
          <a:lstStyle/>
          <a:p>
            <a:pPr algn="ctr"/>
            <a:r>
              <a:rPr lang="pl-PL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pl-PL" sz="36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</a:t>
            </a:r>
            <a:r>
              <a:rPr lang="pl-PL" sz="3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Organization</a:t>
            </a:r>
          </a:p>
          <a:p>
            <a:pPr algn="ctr"/>
            <a:r>
              <a:rPr lang="pl-PL" sz="3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Międzynarodowa Organizacja Normalizacyjna</a:t>
            </a:r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xmlns="" id="{A5E59B50-6473-FC3C-290C-B4FCC516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  <p:pic>
        <p:nvPicPr>
          <p:cNvPr id="8" name="Obraz 7" descr="Obraz zawierający Grafika, logo, Czcionka, czerwony&#10;&#10;Zawartość wygenerowana przez AI może być niepoprawna.">
            <a:extLst>
              <a:ext uri="{FF2B5EF4-FFF2-40B4-BE49-F238E27FC236}">
                <a16:creationId xmlns:a16="http://schemas.microsoft.com/office/drawing/2014/main" xmlns="" id="{DD4B3708-C0D4-07EB-1287-DC4F41CAE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155" y="928303"/>
            <a:ext cx="2715689" cy="25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12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70E6066E-ADA2-88C0-39A5-DBC97B519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Wpływ bibliotek</a:t>
            </a:r>
          </a:p>
        </p:txBody>
      </p:sp>
      <p:sp>
        <p:nvSpPr>
          <p:cNvPr id="44" name="Symbol zastępczy zawartości 43">
            <a:extLst>
              <a:ext uri="{FF2B5EF4-FFF2-40B4-BE49-F238E27FC236}">
                <a16:creationId xmlns:a16="http://schemas.microsoft.com/office/drawing/2014/main" xmlns="" id="{B7D95087-EAB3-D118-0B5E-E6065EAC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może być natychmiastowy (</a:t>
            </a:r>
            <a:r>
              <a:rPr lang="pl-PL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immediate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lub długoterminowy (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l-PL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-term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lang="pl-PL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może być rozległy (</a:t>
            </a:r>
            <a:r>
              <a:rPr lang="pl-PL" sz="18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far-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reaching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lub ograniczony (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być zamierzony (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intended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lub niezamierzony (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unintended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rzeczywiste (</a:t>
            </a:r>
            <a:r>
              <a:rPr lang="pl-PL" sz="1800" b="0" i="1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i potencjalne (</a:t>
            </a:r>
            <a:r>
              <a:rPr lang="pl-PL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pl-PL" sz="1800" i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korzyści </a:t>
            </a:r>
            <a:b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dla użytkownika (ISO, 2014, s. 13–14).</a:t>
            </a:r>
          </a:p>
          <a:p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wpływ na jednostki,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wpływ na instytucję nadrzędną biblioteki lub jej społeczność,</a:t>
            </a:r>
          </a:p>
          <a:p>
            <a:r>
              <a:rPr lang="pl-PL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wpływ społeczny (ISO, 2014, s. 14).</a:t>
            </a: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8B1B8090-7718-7E00-79AB-05F7B563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</p:spTree>
    <p:extLst>
      <p:ext uri="{BB962C8B-B14F-4D97-AF65-F5344CB8AC3E}">
        <p14:creationId xmlns:p14="http://schemas.microsoft.com/office/powerpoint/2010/main" xmlns="" val="30788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B0557E-1B30-8110-88B0-C77940D0B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9E900DE-1D58-022D-162F-CEC997EA7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861048"/>
            <a:ext cx="7772400" cy="1944216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Federation</a:t>
            </a:r>
            <a:r>
              <a:rPr lang="pl-PL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Library Associations and Institutions</a:t>
            </a:r>
            <a:endParaRPr lang="pl-PL" sz="3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Międzynarodowa Federacja</a:t>
            </a:r>
            <a:br>
              <a:rPr lang="pl-PL" sz="3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Stowarzyszeń i Instytucji Bibliotekarskich</a:t>
            </a:r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xmlns="" id="{CD38FE29-4119-0763-3796-2F443EC8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września 2025 r..</a:t>
            </a:r>
          </a:p>
        </p:txBody>
      </p:sp>
      <p:pic>
        <p:nvPicPr>
          <p:cNvPr id="4" name="Obraz 3" descr="Obraz zawierający Prostokąt, symbol, kwadrat, zrzut ekranu&#10;&#10;Zawartość wygenerowana przez AI może być niepoprawna.">
            <a:extLst>
              <a:ext uri="{FF2B5EF4-FFF2-40B4-BE49-F238E27FC236}">
                <a16:creationId xmlns:a16="http://schemas.microsoft.com/office/drawing/2014/main" xmlns="" id="{E58DED56-D724-6E54-50FD-CD3DB40ED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000" y="927000"/>
            <a:ext cx="2502000" cy="2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0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6C0BB9-D257-657F-71FB-04489E5B8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167E3AE-E942-2ABC-ED0B-3DD502A3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Trendy IFLA 2024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F179D0-6D31-1D41-C070-3F60F870B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TREND 1: Zmieniają się praktyki zdobywania i upowszechniania wiedzy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TREND 2: Sztuczna inteligencja i inne technologie zmieniają społeczeństwo</a:t>
            </a:r>
            <a:endParaRPr lang="pl-PL" sz="20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TREND 3: Renegocjowane jest zaufanie do instytucji publicznych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TREND 4: Kompetencje stają się bardziej złożone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TREND 5: Technologie cyfrowe są nierównomiernie dystrybuowane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TREND 6: Systemy informacyjne wykorzystują więcej zasobów planety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TREND 7: Ludzie poszukują więzi społecznych</a:t>
            </a: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pl-PL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endParaRPr lang="pl-PL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pl-PL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IFLA Trend Report 2024,</a:t>
            </a:r>
          </a:p>
          <a:p>
            <a:pPr marL="0" indent="0" algn="r">
              <a:buNone/>
            </a:pPr>
            <a:r>
              <a:rPr lang="pl-PL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https://repository.ifla.org/handle/20.500.14598/3496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9DE1A836-DF18-6401-C575-688D5C59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</p:spTree>
    <p:extLst>
      <p:ext uri="{BB962C8B-B14F-4D97-AF65-F5344CB8AC3E}">
        <p14:creationId xmlns:p14="http://schemas.microsoft.com/office/powerpoint/2010/main" xmlns="" val="35848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E0C310-609C-42B0-F764-710ABFCDD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2E4669-0F36-0B81-6E23-4FD7C76F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Trendy IFLA 2024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1DF47A67-DF17-CA9C-E291-14DA2FC0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F5FF6299-D148-C537-41AD-CF1B516AF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0887279"/>
              </p:ext>
            </p:extLst>
          </p:nvPr>
        </p:nvGraphicFramePr>
        <p:xfrm>
          <a:off x="457200" y="1668512"/>
          <a:ext cx="8229600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23383608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55289103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427601887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49921733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260158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społeczeństwo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biblioteki (ogółem)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moją bibliotekę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 potrzeby bibliotek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63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757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208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5743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68628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1694812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0857178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Trend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060070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855F68C9-A58F-A0E3-D335-3E36A85DE2C4}"/>
              </a:ext>
            </a:extLst>
          </p:cNvPr>
          <p:cNvSpPr txBox="1"/>
          <p:nvPr/>
        </p:nvSpPr>
        <p:spPr>
          <a:xfrm>
            <a:off x="4109934" y="5373216"/>
            <a:ext cx="4670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buNone/>
            </a:pP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 Report 2024 - Survey Results</a:t>
            </a:r>
            <a:r>
              <a:rPr lang="pl-PL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 algn="r">
              <a:buNone/>
            </a:pPr>
            <a:r>
              <a:rPr lang="pl-PL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https://repository.ifla.org/handle/20.500.14598/3482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9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8BA817-4211-5355-7080-C2038B376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FD3F91-6FE8-B5B4-8BCD-ED6954BF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 6: Systemy informacyjne wykorzystują więcej zasobów planety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88CB264-2693-0DF5-C00C-2940F67CD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Cele akcji „Zielona Biblioteka”</a:t>
            </a:r>
          </a:p>
          <a:p>
            <a:pPr>
              <a:buFont typeface="+mj-lt"/>
              <a:buAutoNum type="alphaL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Zbadanie działań bibliotek na rzecz zmian klimatu, ochrony środowiska, zrównoważonego rozwoju i innych aktualnych problemów ekologicznych.</a:t>
            </a:r>
          </a:p>
          <a:p>
            <a:pPr>
              <a:buFont typeface="+mj-lt"/>
              <a:buAutoNum type="alphaL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Zbadanie potrzeb użytkowników bibliotek w zakresie wskazanych działań proekologicznych.</a:t>
            </a:r>
          </a:p>
          <a:p>
            <a:pPr>
              <a:buFont typeface="+mj-lt"/>
              <a:buAutoNum type="alphaL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Zbadanie wpływu bibliotek na przeciwdziałanie zmianom klimatu, wspieranie ochrony środowiska i zrównoważonego rozwoju.</a:t>
            </a:r>
          </a:p>
          <a:p>
            <a:pPr>
              <a:buFont typeface="+mj-lt"/>
              <a:buAutoNum type="alphaL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Informowanie użytkowników o możliwych proekologicznych działaniach, które biblioteki mogą podjąć.</a:t>
            </a:r>
          </a:p>
          <a:p>
            <a:pPr>
              <a:buFont typeface="+mj-lt"/>
              <a:buAutoNum type="alphaLcParenR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Promowanie bibliotek jako instytucji wspierających działania na rzecz klimatu, ochrony przyrody i środowiska naturalnego.</a:t>
            </a:r>
          </a:p>
          <a:p>
            <a:endParaRPr lang="pl-PL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EA6793-982E-3763-F105-9D229375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</p:spTree>
    <p:extLst>
      <p:ext uri="{BB962C8B-B14F-4D97-AF65-F5344CB8AC3E}">
        <p14:creationId xmlns:p14="http://schemas.microsoft.com/office/powerpoint/2010/main" xmlns="" val="381587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9F340A-3E26-9990-F76D-DE78B191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Odbiorcy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A2D093-BA36-936F-C18E-4E35479C7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biblioteki publiczne wszystkich szczebli</a:t>
            </a:r>
          </a:p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 tym połączone z innymi instytucjami</a:t>
            </a:r>
          </a:p>
          <a:p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Badanie ankietowe adresowane do:</a:t>
            </a:r>
          </a:p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dyrektorów/ dyrektorek bibliotek,</a:t>
            </a:r>
          </a:p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osób pracujących w bibliotekach,</a:t>
            </a:r>
          </a:p>
          <a:p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użytkowników i użytkowniczek bibliotek</a:t>
            </a:r>
          </a:p>
          <a:p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ymbol zastępczy stopki 3">
            <a:extLst>
              <a:ext uri="{FF2B5EF4-FFF2-40B4-BE49-F238E27FC236}">
                <a16:creationId xmlns:a16="http://schemas.microsoft.com/office/drawing/2014/main" xmlns="" id="{4A9C9D15-C998-75FF-ABC7-0DE3CB81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80000" cy="365125"/>
          </a:xfrm>
        </p:spPr>
        <p:txBody>
          <a:bodyPr/>
          <a:lstStyle/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Biblioteki w liczbach i standardach – skuteczność, międzynarodowe konteksty i nowe perspektywy badań </a:t>
            </a:r>
          </a:p>
          <a:p>
            <a:pPr>
              <a:defRPr/>
            </a:pPr>
            <a:r>
              <a:rPr lang="pl-PL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września 2025 r..</a:t>
            </a:r>
          </a:p>
        </p:txBody>
      </p:sp>
    </p:spTree>
    <p:extLst>
      <p:ext uri="{BB962C8B-B14F-4D97-AF65-F5344CB8AC3E}">
        <p14:creationId xmlns:p14="http://schemas.microsoft.com/office/powerpoint/2010/main" xmlns="" val="19275067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906</Words>
  <Application>Microsoft Office PowerPoint</Application>
  <PresentationFormat>Pokaz na ekranie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Slajd 1</vt:lpstr>
      <vt:lpstr>Agenda</vt:lpstr>
      <vt:lpstr>Slajd 3</vt:lpstr>
      <vt:lpstr>Wpływ bibliotek</vt:lpstr>
      <vt:lpstr>Slajd 5</vt:lpstr>
      <vt:lpstr>Trendy IFLA 2024</vt:lpstr>
      <vt:lpstr>Trendy IFLA 2024</vt:lpstr>
      <vt:lpstr>TREND 6: Systemy informacyjne wykorzystują więcej zasobów planety</vt:lpstr>
      <vt:lpstr>Odbiorcy</vt:lpstr>
      <vt:lpstr>Etapy akcji „Zielona Biblioteka”</vt:lpstr>
      <vt:lpstr>Raport końcowy i Ranking Bibliotek</vt:lpstr>
      <vt:lpstr>Doświadczenia edukacyjne</vt:lpstr>
      <vt:lpstr>Kwestionariusz badawczy</vt:lpstr>
      <vt:lpstr>Aktualizacja danych</vt:lpstr>
      <vt:lpstr>Slajd 15</vt:lpstr>
      <vt:lpstr>Slajd 16</vt:lpstr>
      <vt:lpstr>Slajd 17</vt:lpstr>
      <vt:lpstr>Slajd 18</vt:lpstr>
      <vt:lpstr>Upowszechnianie wyników badania</vt:lpstr>
      <vt:lpstr>Anglojęzyczna strona internetowa AFB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rez</dc:creator>
  <cp:lastModifiedBy>HP</cp:lastModifiedBy>
  <cp:revision>414</cp:revision>
  <dcterms:created xsi:type="dcterms:W3CDTF">2011-06-07T21:25:52Z</dcterms:created>
  <dcterms:modified xsi:type="dcterms:W3CDTF">2025-09-04T20:45:30Z</dcterms:modified>
</cp:coreProperties>
</file>