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87" r:id="rId2"/>
    <p:sldId id="321" r:id="rId3"/>
    <p:sldId id="301" r:id="rId4"/>
    <p:sldId id="335" r:id="rId5"/>
    <p:sldId id="338" r:id="rId6"/>
    <p:sldId id="324" r:id="rId7"/>
    <p:sldId id="336" r:id="rId8"/>
    <p:sldId id="326" r:id="rId9"/>
    <p:sldId id="329" r:id="rId10"/>
    <p:sldId id="337" r:id="rId11"/>
    <p:sldId id="339" r:id="rId12"/>
    <p:sldId id="340" r:id="rId13"/>
    <p:sldId id="341" r:id="rId14"/>
    <p:sldId id="291" r:id="rId15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E3EA"/>
    <a:srgbClr val="E9F1F5"/>
    <a:srgbClr val="00B0F0"/>
    <a:srgbClr val="3366FF"/>
    <a:srgbClr val="99CCFF"/>
    <a:srgbClr val="FFCCCC"/>
    <a:srgbClr val="6699FF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5097" autoAdjust="0"/>
  </p:normalViewPr>
  <p:slideViewPr>
    <p:cSldViewPr>
      <p:cViewPr>
        <p:scale>
          <a:sx n="90" d="100"/>
          <a:sy n="90" d="100"/>
        </p:scale>
        <p:origin x="-504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40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41CE063C-1387-4659-9450-867FF73E71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2FF07623-EB8A-4128-8F59-7F635F7339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B707F0-16E9-4DC3-8731-4A1A702E33E7}" type="datetimeFigureOut">
              <a:rPr lang="pl-PL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xmlns="" id="{68BAC495-5787-4581-9274-4B0D06AF82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xmlns="" id="{1F2BF32E-4289-4AD0-8458-B1CE0E582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F2DFB64-ABC8-42F8-A14A-E233E0578A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428FDE2-FB43-4BA6-9168-5D1E0F161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E6496A1-A3BB-4F18-837F-12EFA68F89D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Wpływ bibliotek definiowany jest jako wszelka zmiana wynikająca z kontaktu z biblioteką, w tym jej pracownikami, zasobami tradycyjnymi i online, przestrzenią biblioteczną, a także usługami, programami i projektami zapewnianymi przez bibliotekę.</a:t>
            </a:r>
          </a:p>
          <a:p>
            <a:endParaRPr lang="pl-PL" dirty="0"/>
          </a:p>
          <a:p>
            <a:r>
              <a:rPr lang="pl-PL" dirty="0"/>
              <a:t>Wpływ społeczny dotyczy przede wszystkim takich obszarów jak: [na slajdzie].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96A1-A3BB-4F18-837F-12EFA68F89D2}" type="slidenum">
              <a:rPr lang="pl-PL" altLang="pl-PL" smtClean="0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91531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733EE3F-5C3A-EEF0-20D2-2D893DA0C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xmlns="" id="{6BFBE186-8F4E-9E61-1D5E-9FAFD7815A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xmlns="" id="{81EE35A8-E82C-FEFA-8B57-33B6A9D4A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Wpływ ekonomiczny może być natomiast oceniany na dwa sposoby: [na slajdzie].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D519D70C-600B-2BD7-0D32-AC034FD43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96A1-A3BB-4F18-837F-12EFA68F89D2}" type="slidenum">
              <a:rPr lang="pl-PL" altLang="pl-PL" smtClean="0"/>
              <a:pPr/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92620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4CB449-A780-337A-8C91-254519895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xmlns="" id="{4ADC9FB5-448A-6FDD-CAED-63F53CBE7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xmlns="" id="{C432E4A0-319B-F944-2240-AD90F8627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6C610FE7-EDF3-9FCD-878E-FBA3D905C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96A1-A3BB-4F18-837F-12EFA68F89D2}" type="slidenum">
              <a:rPr lang="pl-PL" altLang="pl-PL" smtClean="0"/>
              <a:pPr/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37874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96A1-A3BB-4F18-837F-12EFA68F89D2}" type="slidenum">
              <a:rPr lang="pl-PL" altLang="pl-PL" smtClean="0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33760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061A0A0-E3CA-0A6A-82AD-6138D5D3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3013-13F6-4E07-8813-6DABBF1B4E3A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FF197D0-047D-2267-0F36-60F8454F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Biblioteki w liczbach i standardach – skuteczność, międzynarodowe konteksty i nowe perspektywy badań  5 września 2025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8EA1A5F-C032-FEAC-D707-EE50CC2F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169D6-BB9F-4503-B59F-E51C2AF7381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85020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FF1A23C-B308-8B1D-864D-CC2353C3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5EC76-D50C-425F-9063-94DAF5CC4222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B426F37-5FC6-D862-73F3-8E04BC90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Biblioteki w liczbach i standardach – skuteczność, międzynarodowe konteksty i nowe perspektywy badań  5 września 2025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3B0D840-4DB9-A204-0166-0199BE13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79998-CD42-41A6-B10E-0EEFCF4F8B4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6342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5C3837C-09E1-284E-3780-E8DDBF46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7C30F-D3C8-4301-A5BD-FA72380CEA8E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D667ACB-B9FA-91C3-F664-18680DAC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Biblioteki w liczbach i standardach – skuteczność, międzynarodowe konteksty i nowe perspektywy badań  5 września 2025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FD62677-A1DC-1ABD-AA2F-46ADBF1F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E2703-4518-4298-8703-0BEECFF8349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9626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4F200DD-84C8-3A27-55A6-B84F875BA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BD3A5-BC04-4A8A-88C7-6ACF32C7FF28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48D13AA-F9D7-D563-9E80-02AE0128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Biblioteki w liczbach i standardach – skuteczność, międzynarodowe konteksty i nowe perspektywy badań  5 września 2025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D12B51D-DA27-48F2-797A-35EAC37A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E3DF9-B0E8-4834-A8EB-BA070F96714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96306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AD1FB73-2B22-F085-64B6-9AF2FD870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C875-00DB-49D3-BC35-6D0B238BFAB5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46A9E27-80B9-9166-42B8-6AA6BAD1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Biblioteki w liczbach i standardach – skuteczność, międzynarodowe konteksty i nowe perspektywy badań  5 września 2025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FEFAAB6-9144-E47A-965C-C11A9EAF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58E27-6825-42E8-BF96-75D9187A037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17701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xmlns="" id="{45040D41-5AD4-FBBF-3D94-9E1367F93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DD46-5F60-46F4-9F44-F8F39CE37FEA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xmlns="" id="{D6FFCAC5-4BAE-2C7D-C8AD-41BDBE4B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Biblioteki w liczbach i standardach – skuteczność, międzynarodowe konteksty i nowe perspektywy badań  5 września 2025 r.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xmlns="" id="{29CCDFAA-669E-0C72-21BE-A93567D1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79C6B-C9EC-4792-9F36-53D94953F93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5676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xmlns="" id="{837BA595-7913-1A8F-B5F5-9E8EB569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AE4E-70D4-4483-916F-B09F2C772830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xmlns="" id="{28B10711-3F3A-D82D-5D1A-DE445997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Biblioteki w liczbach i standardach – skuteczność, międzynarodowe konteksty i nowe perspektywy badań  5 września 2025 r.</a:t>
            </a:r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xmlns="" id="{8ADCFA73-3BFA-3829-9B52-3949C744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BB3C6-003B-4FA4-97D1-13DE9FBBE90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59330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xmlns="" id="{2A850455-EEA5-DF33-451D-57ED6668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4613-A3AC-4D8B-896F-1CB4A83E2CCF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xmlns="" id="{DB6E0161-74A8-D9A9-4E93-644FA2D7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Biblioteki w liczbach i standardach – skuteczność, międzynarodowe konteksty i nowe perspektywy badań  5 września 2025 r.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xmlns="" id="{9C22FF91-6C2B-A56F-518B-780EA4EC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D480-3504-4D64-A640-EE9F228FD4E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28953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xmlns="" id="{F04294E3-81EA-21AB-6161-84B99301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CC318-A7B3-4C74-8729-4F30F298BEA7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xmlns="" id="{B5211E12-1561-69D2-59EC-0E5D3618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Biblioteki w liczbach i standardach – skuteczność, międzynarodowe konteksty i nowe perspektywy badań  5 września 2025 r.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xmlns="" id="{357184DF-88A3-7868-3C5C-198FE9A8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67D1E-0157-48F7-9D94-A7C99C4481C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220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xmlns="" id="{468965A3-8D64-3334-0B03-EA412EC7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E143B-87B6-44E0-8CF9-D421EC67E1AF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xmlns="" id="{72E3FCF3-3C8A-9A3B-33DC-DFC5F09FE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Biblioteki w liczbach i standardach – skuteczność, międzynarodowe konteksty i nowe perspektywy badań  5 września 2025 r.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xmlns="" id="{B05A4BAE-4DD3-0C17-6919-EEB49630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CA742-3F7F-43C6-8015-700E079AF2C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14625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xmlns="" id="{2F3A223E-778E-75D9-C998-E4298A62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4943-EBBD-4B3A-AD66-02B2237A9142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xmlns="" id="{081CCF31-DD54-C81A-1681-1FE0535D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Biblioteki w liczbach i standardach – skuteczność, międzynarodowe konteksty i nowe perspektywy badań  5 września 2025 r.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xmlns="" id="{8A36BE9A-699E-9DBD-C8A4-42B9B040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02624-8146-44CA-82D5-1F0171C3073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0309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6297F905-1CF9-C2CF-C03D-D2C11AFF11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BD39F64E-5023-C665-1BC1-619ACD1985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1C12A4D-CF41-4CDA-A3CB-CD12C63FD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BE0140-09B7-4A07-B763-0F8AEC2E388E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CEA78AC-2C33-4208-B07E-CDE502B43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dirty="0"/>
              <a:t>Biblioteki w liczbach i standardach – skuteczność, międzynarodowe konteksty i nowe perspektywy badań  5 września 2025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3201D6F-3DE5-4F2E-BA6D-40CB663ED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5FC1B78-B133-4E8A-8D17-F2433A52E78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>
            <a:extLst>
              <a:ext uri="{FF2B5EF4-FFF2-40B4-BE49-F238E27FC236}">
                <a16:creationId xmlns:a16="http://schemas.microsoft.com/office/drawing/2014/main" xmlns="" id="{AFDEDDCB-3A75-2718-1E9A-1AF0AD1B7F96}"/>
              </a:ext>
            </a:extLst>
          </p:cNvPr>
          <p:cNvSpPr txBox="1">
            <a:spLocks/>
          </p:cNvSpPr>
          <p:nvPr/>
        </p:nvSpPr>
        <p:spPr bwMode="auto">
          <a:xfrm>
            <a:off x="685800" y="1392501"/>
            <a:ext cx="7772400" cy="183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altLang="pl-PL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Dwie drogi badania wpływu społecznego</a:t>
            </a:r>
            <a:br>
              <a:rPr lang="pl-PL" altLang="pl-PL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ekonomicznego bibliotek publicznych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altLang="pl-PL" sz="1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</a:t>
            </a:r>
            <a:br>
              <a:rPr lang="pl-PL" altLang="pl-PL" sz="1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1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międzynarodowe konteksty i nowe perspektywy badań</a:t>
            </a:r>
            <a:endParaRPr lang="pl-PL" altLang="pl-PL" sz="18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B0949ED-4AC0-4006-A7AB-509060784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473713"/>
            <a:ext cx="79186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cap="smal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Filip </a:t>
            </a:r>
            <a:r>
              <a:rPr lang="pl-PL" altLang="pl-PL" sz="2000" cap="small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Lorent</a:t>
            </a:r>
            <a:endParaRPr lang="pl-PL" altLang="pl-PL" sz="2000" cap="small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l-PL" altLang="pl-PL" sz="2000" cap="smal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Biblioteka Publiczna m.st. Warszawy</a:t>
            </a:r>
            <a:br>
              <a:rPr lang="pl-PL" altLang="pl-PL" sz="2000" cap="smal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000" cap="smal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Biblioteka Główna Województwa Mazowieckiego</a:t>
            </a:r>
          </a:p>
          <a:p>
            <a:pPr algn="ctr">
              <a:defRPr/>
            </a:pPr>
            <a:r>
              <a:rPr lang="pl-PL" altLang="pl-PL" sz="2000" cap="smal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 września 2025 roku</a:t>
            </a:r>
            <a:endParaRPr lang="pl-PL" altLang="pl-PL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Obraz 2">
            <a:extLst>
              <a:ext uri="{FF2B5EF4-FFF2-40B4-BE49-F238E27FC236}">
                <a16:creationId xmlns:a16="http://schemas.microsoft.com/office/drawing/2014/main" xmlns="" id="{03E83365-56F5-C94D-2666-3B2DEFB3F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333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az 8">
            <a:extLst>
              <a:ext uri="{FF2B5EF4-FFF2-40B4-BE49-F238E27FC236}">
                <a16:creationId xmlns:a16="http://schemas.microsoft.com/office/drawing/2014/main" xmlns="" id="{551B2F4D-9730-F579-696A-636C91EF4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8925" y="5195888"/>
            <a:ext cx="64658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2E8632-DA42-1C96-FE36-AA6C8AB6B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3A83EE4-7DDA-8176-AEC8-1F2F34EF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co zmiana…?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53ADCDF-8CDE-EC9B-3EF8-9228F80B5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Rosnąca potrzeba gromadzenia i przedstawiania danych</a:t>
            </a:r>
          </a:p>
          <a:p>
            <a:pPr>
              <a:spcAft>
                <a:spcPts val="1200"/>
              </a:spcAft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Przemiany funkcjonowania bibliotek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Więcej grantów i projektów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Więcej programów tematycznych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A3E39CD1-D30E-5973-1728-645BAA28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94000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</a:t>
            </a:r>
          </a:p>
        </p:txBody>
      </p:sp>
    </p:spTree>
    <p:extLst>
      <p:ext uri="{BB962C8B-B14F-4D97-AF65-F5344CB8AC3E}">
        <p14:creationId xmlns:p14="http://schemas.microsoft.com/office/powerpoint/2010/main" xmlns="" val="208796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CCD5507-F6DC-4D41-5481-B199ABBA1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045C87A-D7D2-467A-A614-BEB6C087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…i co daje ona bibliotekom i użytkownikom?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B30D6C4C-8512-520D-1649-7A69A6CB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94000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AE40C7D5-6F6E-AFE7-92A9-2C08CDEA7A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1751457"/>
              </p:ext>
            </p:extLst>
          </p:nvPr>
        </p:nvGraphicFramePr>
        <p:xfrm>
          <a:off x="457200" y="1600200"/>
          <a:ext cx="8229600" cy="4251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196182866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34445712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400612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ocena ciągła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ewaluacja tematyczna</a:t>
                      </a:r>
                      <a:b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 hoc</a:t>
                      </a:r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55762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korzyści dla bibliotek</a:t>
                      </a: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łatwiejsze przeprowadzenie ankiety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możliwość pobrania danych w dowolnym momencie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ciągłość, "nawarstwianie" się danych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znaczny potencjał porównawczy</a:t>
                      </a: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znaczny potencjał promocyjny</a:t>
                      </a:r>
                    </a:p>
                    <a:p>
                      <a:r>
                        <a:rPr lang="pl-PL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badanie na mniejszą skalę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ewaluacja określonego działania, usługi, projektu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czynnik budujący społeczność wokół biblioteki</a:t>
                      </a: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0822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korzyści dla użytkowników</a:t>
                      </a: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znaczne skrócenie ankiety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możliwość wypowiedzenia się kilkukrotnie, np. po zajściu zmiany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możliwość poznawania wyników (decyzja biblioteki)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wpływ na całe środowisko</a:t>
                      </a: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    krótka ankieta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niewielki horyzont czasowy badania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temat potencjalnie istotny dla użytkowników</a:t>
                      </a: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49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141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48C4457-7F18-9BA0-01F8-1CC444F7F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F21910-A7C0-AD8C-B9F1-C9B0C7BD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zacząć?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67C380-8387-FDB1-9141-BD8576E9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Diagnoza własnych potrzeb i możliwości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Zapoznanie się z materiałami dotyczącymi badania, narzędziami badawczymi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Decyzja co do rodzaju i tematyki badania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Wypełnienie kwestionariusza zgłoszeniowego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0F62B49-2B92-730B-EB5B-9A476975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94000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</a:t>
            </a:r>
          </a:p>
        </p:txBody>
      </p:sp>
    </p:spTree>
    <p:extLst>
      <p:ext uri="{BB962C8B-B14F-4D97-AF65-F5344CB8AC3E}">
        <p14:creationId xmlns:p14="http://schemas.microsoft.com/office/powerpoint/2010/main" xmlns="" val="3331552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>
            <a:extLst>
              <a:ext uri="{FF2B5EF4-FFF2-40B4-BE49-F238E27FC236}">
                <a16:creationId xmlns:a16="http://schemas.microsoft.com/office/drawing/2014/main" xmlns="" id="{8964842C-3571-4568-AE6B-6A94FEB0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94000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C9D6F19-3FBC-787E-F259-A2DB07AAC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3859"/>
            <a:ext cx="9144000" cy="435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704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4068328-980E-9508-4E67-55D26D813BAB}"/>
              </a:ext>
            </a:extLst>
          </p:cNvPr>
          <p:cNvSpPr txBox="1"/>
          <p:nvPr/>
        </p:nvSpPr>
        <p:spPr>
          <a:xfrm>
            <a:off x="3347864" y="2329036"/>
            <a:ext cx="244827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Dziękuję za uwagę!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wpływ@sbp.pl</a:t>
            </a:r>
          </a:p>
        </p:txBody>
      </p:sp>
      <p:sp>
        <p:nvSpPr>
          <p:cNvPr id="3" name="Symbol zastępczy stopki 3">
            <a:extLst>
              <a:ext uri="{FF2B5EF4-FFF2-40B4-BE49-F238E27FC236}">
                <a16:creationId xmlns:a16="http://schemas.microsoft.com/office/drawing/2014/main" xmlns="" id="{C9CA7E59-1219-A287-DF8A-B5114467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940000"/>
            <a:ext cx="918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września 2025 r.</a:t>
            </a:r>
          </a:p>
        </p:txBody>
      </p:sp>
    </p:spTree>
    <p:extLst>
      <p:ext uri="{BB962C8B-B14F-4D97-AF65-F5344CB8AC3E}">
        <p14:creationId xmlns:p14="http://schemas.microsoft.com/office/powerpoint/2010/main" xmlns="" val="222612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D18A7BE-3399-B047-A4BD-AB61D845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E8A903F-074A-10C2-18E5-A1D64016D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Jak rozumiemy wpływ społeczny i ekonomiczny bibliotek publicznych?</a:t>
            </a:r>
          </a:p>
          <a:p>
            <a:pPr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Prace zespołu ds. badania wpływu bibliotek AFB SBP</a:t>
            </a:r>
          </a:p>
          <a:p>
            <a:pPr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Dwie drogi badania wpływu – modyfikacja narzędzia badawczego</a:t>
            </a:r>
          </a:p>
          <a:p>
            <a:pPr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Po co zmiana i co daje ona bibliotekom i użytkownikom?</a:t>
            </a:r>
          </a:p>
          <a:p>
            <a:pPr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Jak zacząć badania?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93AAF446-6022-0753-AFCE-68F05BFA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94000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A08F389-1C8C-24CA-8E83-0C87EB87B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51" r="22652"/>
          <a:stretch>
            <a:fillRect/>
          </a:stretch>
        </p:blipFill>
        <p:spPr bwMode="auto">
          <a:xfrm>
            <a:off x="3037898" y="3718216"/>
            <a:ext cx="1296143" cy="17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B7F187D7-16CA-BFA1-8B1D-A37D9CA41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4" t="18624" r="244" b="6375"/>
          <a:stretch>
            <a:fillRect/>
          </a:stretch>
        </p:blipFill>
        <p:spPr bwMode="auto">
          <a:xfrm>
            <a:off x="4558436" y="3718216"/>
            <a:ext cx="1296143" cy="17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xmlns="" id="{3B62FDF5-4DF1-38A2-AF67-E8B948224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87" r="9081"/>
          <a:stretch>
            <a:fillRect/>
          </a:stretch>
        </p:blipFill>
        <p:spPr bwMode="auto">
          <a:xfrm>
            <a:off x="1517360" y="3724843"/>
            <a:ext cx="1296143" cy="174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62DA6F0-174A-E66C-B256-788A0F2CEF05}"/>
              </a:ext>
            </a:extLst>
          </p:cNvPr>
          <p:cNvPicPr>
            <a:picLocks/>
          </p:cNvPicPr>
          <p:nvPr/>
        </p:nvPicPr>
        <p:blipFill>
          <a:blip r:embed="rId5"/>
          <a:srcRect t="-748"/>
          <a:stretch>
            <a:fillRect/>
          </a:stretch>
        </p:blipFill>
        <p:spPr>
          <a:xfrm>
            <a:off x="6078974" y="3718215"/>
            <a:ext cx="1296000" cy="17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425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70E6066E-ADA2-88C0-39A5-DBC97B519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Wpływ społeczny bibliotek</a:t>
            </a:r>
          </a:p>
        </p:txBody>
      </p:sp>
      <p:sp>
        <p:nvSpPr>
          <p:cNvPr id="44" name="Symbol zastępczy zawartości 43">
            <a:extLst>
              <a:ext uri="{FF2B5EF4-FFF2-40B4-BE49-F238E27FC236}">
                <a16:creationId xmlns:a16="http://schemas.microsoft.com/office/drawing/2014/main" xmlns="" id="{B7D95087-EAB3-D118-0B5E-E6065EAC1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życie społeczne, w tym: włączenie społeczne, więzi społeczne,</a:t>
            </a:r>
          </a:p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dostęp do informacji i edukacji, w tym: darmowy dostęp do informacji, darmowy dostęp do internetu, edukacja i kształcenie przez całe życie,</a:t>
            </a:r>
          </a:p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lokalna kultura i tożsamość,</a:t>
            </a:r>
          </a:p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różnorodność kulturowa,</a:t>
            </a:r>
          </a:p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rozwój społeczności, np. świadomość dotycząca ochrony środowiska, zdrowia, transportu, własnego dobrego samopoczucia,</a:t>
            </a:r>
          </a:p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indywidualny dobrostan,</a:t>
            </a:r>
          </a:p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zachowanie dziedzictwa kulturowego.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8B1B8090-7718-7E00-79AB-05F7B563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94000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</a:t>
            </a:r>
          </a:p>
        </p:txBody>
      </p:sp>
    </p:spTree>
    <p:extLst>
      <p:ext uri="{BB962C8B-B14F-4D97-AF65-F5344CB8AC3E}">
        <p14:creationId xmlns:p14="http://schemas.microsoft.com/office/powerpoint/2010/main" xmlns="" val="30788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94775E-C820-1FF0-0828-730F86571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5E0BEB6F-D10D-FD89-02E2-B624D37B1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Wpływ ekonomiczny bibliotek</a:t>
            </a:r>
          </a:p>
        </p:txBody>
      </p:sp>
      <p:sp>
        <p:nvSpPr>
          <p:cNvPr id="44" name="Symbol zastępczy zawartości 43">
            <a:extLst>
              <a:ext uri="{FF2B5EF4-FFF2-40B4-BE49-F238E27FC236}">
                <a16:creationId xmlns:a16="http://schemas.microsoft.com/office/drawing/2014/main" xmlns="" id="{02FB72ED-B4B0-B211-68F0-F299995C4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wpływ ekonomiczny - wpływ polityki, instytucji, programu lub wydarzenia na gospodarkę danego obszaru,</a:t>
            </a:r>
          </a:p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wycena warunkowa - metoda oceny wartości ekonomicznej organizacji non profit i projektów użyteczności publicznej oparta na odpowiedziach potencjalnych użytkowników na pytania w badaniu ankietowym, takie jak: ile są skłonni zapłacić za korzyść lub jaką finansową kompensatę zaakceptowaliby w przypadku braku danej korzyści.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25F18200-3137-2280-7A62-F97BBE95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94000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</a:t>
            </a:r>
          </a:p>
        </p:txBody>
      </p:sp>
    </p:spTree>
    <p:extLst>
      <p:ext uri="{BB962C8B-B14F-4D97-AF65-F5344CB8AC3E}">
        <p14:creationId xmlns:p14="http://schemas.microsoft.com/office/powerpoint/2010/main" xmlns="" val="45400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260011-317B-9179-1500-69BEA5AFD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324CC3-01D4-5C0D-9E8D-86B63BD8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Prace zespołu ds. badania wpływu bibliotek AFB SBP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C7BA0059-19FB-36AB-B592-D26095DFFB7E}"/>
              </a:ext>
            </a:extLst>
          </p:cNvPr>
          <p:cNvGrpSpPr/>
          <p:nvPr/>
        </p:nvGrpSpPr>
        <p:grpSpPr>
          <a:xfrm>
            <a:off x="396812" y="2338348"/>
            <a:ext cx="8386374" cy="2811440"/>
            <a:chOff x="396812" y="2338348"/>
            <a:chExt cx="8386374" cy="2811440"/>
          </a:xfrm>
        </p:grpSpPr>
        <p:sp>
          <p:nvSpPr>
            <p:cNvPr id="4" name="Dowolny kształt: kształt 3">
              <a:extLst>
                <a:ext uri="{FF2B5EF4-FFF2-40B4-BE49-F238E27FC236}">
                  <a16:creationId xmlns:a16="http://schemas.microsoft.com/office/drawing/2014/main" xmlns="" id="{C6DF8277-BC3B-FB8E-99A4-BF6E35FC19AB}"/>
                </a:ext>
              </a:extLst>
            </p:cNvPr>
            <p:cNvSpPr/>
            <p:nvPr/>
          </p:nvSpPr>
          <p:spPr>
            <a:xfrm>
              <a:off x="396812" y="3070164"/>
              <a:ext cx="1334895" cy="1438359"/>
            </a:xfrm>
            <a:custGeom>
              <a:avLst/>
              <a:gdLst>
                <a:gd name="connsiteX0" fmla="*/ 0 w 1334895"/>
                <a:gd name="connsiteY0" fmla="*/ 133490 h 1438359"/>
                <a:gd name="connsiteX1" fmla="*/ 133490 w 1334895"/>
                <a:gd name="connsiteY1" fmla="*/ 0 h 1438359"/>
                <a:gd name="connsiteX2" fmla="*/ 1201406 w 1334895"/>
                <a:gd name="connsiteY2" fmla="*/ 0 h 1438359"/>
                <a:gd name="connsiteX3" fmla="*/ 1334896 w 1334895"/>
                <a:gd name="connsiteY3" fmla="*/ 133490 h 1438359"/>
                <a:gd name="connsiteX4" fmla="*/ 1334895 w 1334895"/>
                <a:gd name="connsiteY4" fmla="*/ 1304870 h 1438359"/>
                <a:gd name="connsiteX5" fmla="*/ 1201405 w 1334895"/>
                <a:gd name="connsiteY5" fmla="*/ 1438360 h 1438359"/>
                <a:gd name="connsiteX6" fmla="*/ 133490 w 1334895"/>
                <a:gd name="connsiteY6" fmla="*/ 1438359 h 1438359"/>
                <a:gd name="connsiteX7" fmla="*/ 0 w 1334895"/>
                <a:gd name="connsiteY7" fmla="*/ 1304869 h 1438359"/>
                <a:gd name="connsiteX8" fmla="*/ 0 w 1334895"/>
                <a:gd name="connsiteY8" fmla="*/ 133490 h 143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895" h="1438359">
                  <a:moveTo>
                    <a:pt x="0" y="133490"/>
                  </a:moveTo>
                  <a:cubicBezTo>
                    <a:pt x="0" y="59766"/>
                    <a:pt x="59766" y="0"/>
                    <a:pt x="133490" y="0"/>
                  </a:cubicBezTo>
                  <a:lnTo>
                    <a:pt x="1201406" y="0"/>
                  </a:lnTo>
                  <a:cubicBezTo>
                    <a:pt x="1275130" y="0"/>
                    <a:pt x="1334896" y="59766"/>
                    <a:pt x="1334896" y="133490"/>
                  </a:cubicBezTo>
                  <a:cubicBezTo>
                    <a:pt x="1334896" y="523950"/>
                    <a:pt x="1334895" y="914410"/>
                    <a:pt x="1334895" y="1304870"/>
                  </a:cubicBezTo>
                  <a:cubicBezTo>
                    <a:pt x="1334895" y="1378594"/>
                    <a:pt x="1275129" y="1438360"/>
                    <a:pt x="1201405" y="1438360"/>
                  </a:cubicBezTo>
                  <a:lnTo>
                    <a:pt x="133490" y="1438359"/>
                  </a:lnTo>
                  <a:cubicBezTo>
                    <a:pt x="59766" y="1438359"/>
                    <a:pt x="0" y="1378593"/>
                    <a:pt x="0" y="1304869"/>
                  </a:cubicBezTo>
                  <a:lnTo>
                    <a:pt x="0" y="1334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926" tIns="156926" rIns="156926" bIns="465146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l-PL" sz="1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Utworzenie zespołu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l-PL" sz="1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Koncepcja badania</a:t>
              </a:r>
            </a:p>
          </p:txBody>
        </p:sp>
        <p:sp>
          <p:nvSpPr>
            <p:cNvPr id="6" name="Kształt 5">
              <a:extLst>
                <a:ext uri="{FF2B5EF4-FFF2-40B4-BE49-F238E27FC236}">
                  <a16:creationId xmlns:a16="http://schemas.microsoft.com/office/drawing/2014/main" xmlns="" id="{D5E3547F-AA8E-390D-B7AB-C6075B9CE292}"/>
                </a:ext>
              </a:extLst>
            </p:cNvPr>
            <p:cNvSpPr/>
            <p:nvPr/>
          </p:nvSpPr>
          <p:spPr>
            <a:xfrm rot="792969">
              <a:off x="1203401" y="3603602"/>
              <a:ext cx="1546186" cy="1546186"/>
            </a:xfrm>
            <a:prstGeom prst="leftCircularArrow">
              <a:avLst>
                <a:gd name="adj1" fmla="val 3295"/>
                <a:gd name="adj2" fmla="val 406787"/>
                <a:gd name="adj3" fmla="val 2991823"/>
                <a:gd name="adj4" fmla="val 9834015"/>
                <a:gd name="adj5" fmla="val 3844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xmlns="" id="{A323E7E4-4D2E-4E28-A8A8-2FA3D9C14AE6}"/>
                </a:ext>
              </a:extLst>
            </p:cNvPr>
            <p:cNvSpPr/>
            <p:nvPr/>
          </p:nvSpPr>
          <p:spPr>
            <a:xfrm>
              <a:off x="693456" y="4103918"/>
              <a:ext cx="1186573" cy="471861"/>
            </a:xfrm>
            <a:custGeom>
              <a:avLst/>
              <a:gdLst>
                <a:gd name="connsiteX0" fmla="*/ 0 w 1186573"/>
                <a:gd name="connsiteY0" fmla="*/ 47186 h 471861"/>
                <a:gd name="connsiteX1" fmla="*/ 47186 w 1186573"/>
                <a:gd name="connsiteY1" fmla="*/ 0 h 471861"/>
                <a:gd name="connsiteX2" fmla="*/ 1139387 w 1186573"/>
                <a:gd name="connsiteY2" fmla="*/ 0 h 471861"/>
                <a:gd name="connsiteX3" fmla="*/ 1186573 w 1186573"/>
                <a:gd name="connsiteY3" fmla="*/ 47186 h 471861"/>
                <a:gd name="connsiteX4" fmla="*/ 1186573 w 1186573"/>
                <a:gd name="connsiteY4" fmla="*/ 424675 h 471861"/>
                <a:gd name="connsiteX5" fmla="*/ 1139387 w 1186573"/>
                <a:gd name="connsiteY5" fmla="*/ 471861 h 471861"/>
                <a:gd name="connsiteX6" fmla="*/ 47186 w 1186573"/>
                <a:gd name="connsiteY6" fmla="*/ 471861 h 471861"/>
                <a:gd name="connsiteX7" fmla="*/ 0 w 1186573"/>
                <a:gd name="connsiteY7" fmla="*/ 424675 h 471861"/>
                <a:gd name="connsiteX8" fmla="*/ 0 w 1186573"/>
                <a:gd name="connsiteY8" fmla="*/ 47186 h 47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573" h="471861">
                  <a:moveTo>
                    <a:pt x="0" y="47186"/>
                  </a:moveTo>
                  <a:cubicBezTo>
                    <a:pt x="0" y="21126"/>
                    <a:pt x="21126" y="0"/>
                    <a:pt x="47186" y="0"/>
                  </a:cubicBezTo>
                  <a:lnTo>
                    <a:pt x="1139387" y="0"/>
                  </a:lnTo>
                  <a:cubicBezTo>
                    <a:pt x="1165447" y="0"/>
                    <a:pt x="1186573" y="21126"/>
                    <a:pt x="1186573" y="47186"/>
                  </a:cubicBezTo>
                  <a:lnTo>
                    <a:pt x="1186573" y="424675"/>
                  </a:lnTo>
                  <a:cubicBezTo>
                    <a:pt x="1186573" y="450735"/>
                    <a:pt x="1165447" y="471861"/>
                    <a:pt x="1139387" y="471861"/>
                  </a:cubicBezTo>
                  <a:lnTo>
                    <a:pt x="47186" y="471861"/>
                  </a:lnTo>
                  <a:cubicBezTo>
                    <a:pt x="21126" y="471861"/>
                    <a:pt x="0" y="450735"/>
                    <a:pt x="0" y="424675"/>
                  </a:cubicBezTo>
                  <a:lnTo>
                    <a:pt x="0" y="471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920" tIns="39220" rIns="51920" bIns="3922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2021</a:t>
              </a:r>
            </a:p>
          </p:txBody>
        </p: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xmlns="" id="{0CDC6627-8C68-CC59-42A0-E6997AB1FFCA}"/>
                </a:ext>
              </a:extLst>
            </p:cNvPr>
            <p:cNvSpPr/>
            <p:nvPr/>
          </p:nvSpPr>
          <p:spPr>
            <a:xfrm>
              <a:off x="2122601" y="3212977"/>
              <a:ext cx="1334895" cy="1726394"/>
            </a:xfrm>
            <a:custGeom>
              <a:avLst/>
              <a:gdLst>
                <a:gd name="connsiteX0" fmla="*/ 0 w 1334895"/>
                <a:gd name="connsiteY0" fmla="*/ 133490 h 1726394"/>
                <a:gd name="connsiteX1" fmla="*/ 133490 w 1334895"/>
                <a:gd name="connsiteY1" fmla="*/ 0 h 1726394"/>
                <a:gd name="connsiteX2" fmla="*/ 1201406 w 1334895"/>
                <a:gd name="connsiteY2" fmla="*/ 0 h 1726394"/>
                <a:gd name="connsiteX3" fmla="*/ 1334896 w 1334895"/>
                <a:gd name="connsiteY3" fmla="*/ 133490 h 1726394"/>
                <a:gd name="connsiteX4" fmla="*/ 1334895 w 1334895"/>
                <a:gd name="connsiteY4" fmla="*/ 1592905 h 1726394"/>
                <a:gd name="connsiteX5" fmla="*/ 1201405 w 1334895"/>
                <a:gd name="connsiteY5" fmla="*/ 1726395 h 1726394"/>
                <a:gd name="connsiteX6" fmla="*/ 133490 w 1334895"/>
                <a:gd name="connsiteY6" fmla="*/ 1726394 h 1726394"/>
                <a:gd name="connsiteX7" fmla="*/ 0 w 1334895"/>
                <a:gd name="connsiteY7" fmla="*/ 1592904 h 1726394"/>
                <a:gd name="connsiteX8" fmla="*/ 0 w 1334895"/>
                <a:gd name="connsiteY8" fmla="*/ 133490 h 172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895" h="1726394">
                  <a:moveTo>
                    <a:pt x="0" y="133490"/>
                  </a:moveTo>
                  <a:cubicBezTo>
                    <a:pt x="0" y="59766"/>
                    <a:pt x="59766" y="0"/>
                    <a:pt x="133490" y="0"/>
                  </a:cubicBezTo>
                  <a:lnTo>
                    <a:pt x="1201406" y="0"/>
                  </a:lnTo>
                  <a:cubicBezTo>
                    <a:pt x="1275130" y="0"/>
                    <a:pt x="1334896" y="59766"/>
                    <a:pt x="1334896" y="133490"/>
                  </a:cubicBezTo>
                  <a:cubicBezTo>
                    <a:pt x="1334896" y="619962"/>
                    <a:pt x="1334895" y="1106433"/>
                    <a:pt x="1334895" y="1592905"/>
                  </a:cubicBezTo>
                  <a:cubicBezTo>
                    <a:pt x="1334895" y="1666629"/>
                    <a:pt x="1275129" y="1726395"/>
                    <a:pt x="1201405" y="1726395"/>
                  </a:cubicBezTo>
                  <a:lnTo>
                    <a:pt x="133490" y="1726394"/>
                  </a:lnTo>
                  <a:cubicBezTo>
                    <a:pt x="59766" y="1726394"/>
                    <a:pt x="0" y="1666628"/>
                    <a:pt x="0" y="1592904"/>
                  </a:cubicBezTo>
                  <a:lnTo>
                    <a:pt x="0" y="1334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923" tIns="532865" rIns="162923" bIns="162923" numCol="1" spcCol="1270" anchor="ctr" anchorCtr="0">
              <a:noAutofit/>
            </a:bodyPr>
            <a:lstStyle/>
            <a:p>
              <a:pPr marL="57150" lvl="1" indent="-57150" algn="l" defTabSz="5111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l-PL" sz="115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Przygotowanie </a:t>
              </a:r>
              <a:r>
                <a:rPr lang="pl-PL" sz="11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kwestionariusza</a:t>
              </a:r>
              <a:r>
                <a:rPr lang="pl-PL" sz="115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badania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l-PL" sz="1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Pilotaż jakościowy</a:t>
              </a:r>
              <a:br>
                <a:rPr lang="pl-PL" sz="1200" kern="12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i ilościowy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pl-PL" sz="12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Strzałka: kolista 8">
              <a:extLst>
                <a:ext uri="{FF2B5EF4-FFF2-40B4-BE49-F238E27FC236}">
                  <a16:creationId xmlns:a16="http://schemas.microsoft.com/office/drawing/2014/main" xmlns="" id="{C7F09AA1-63C2-FEC0-5013-F5A9ADA4E2E7}"/>
                </a:ext>
              </a:extLst>
            </p:cNvPr>
            <p:cNvSpPr/>
            <p:nvPr/>
          </p:nvSpPr>
          <p:spPr>
            <a:xfrm>
              <a:off x="2892061" y="2338348"/>
              <a:ext cx="1686060" cy="1954750"/>
            </a:xfrm>
            <a:prstGeom prst="circularArrow">
              <a:avLst>
                <a:gd name="adj1" fmla="val 3021"/>
                <a:gd name="adj2" fmla="val 370640"/>
                <a:gd name="adj3" fmla="val 19087707"/>
                <a:gd name="adj4" fmla="val 12209368"/>
                <a:gd name="adj5" fmla="val 3525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xmlns="" id="{2BA99547-1C29-4EA5-C0EA-3D5FBEE65BBA}"/>
                </a:ext>
              </a:extLst>
            </p:cNvPr>
            <p:cNvSpPr/>
            <p:nvPr/>
          </p:nvSpPr>
          <p:spPr>
            <a:xfrm>
              <a:off x="2419245" y="3001704"/>
              <a:ext cx="1186573" cy="471861"/>
            </a:xfrm>
            <a:custGeom>
              <a:avLst/>
              <a:gdLst>
                <a:gd name="connsiteX0" fmla="*/ 0 w 1186573"/>
                <a:gd name="connsiteY0" fmla="*/ 47186 h 471861"/>
                <a:gd name="connsiteX1" fmla="*/ 47186 w 1186573"/>
                <a:gd name="connsiteY1" fmla="*/ 0 h 471861"/>
                <a:gd name="connsiteX2" fmla="*/ 1139387 w 1186573"/>
                <a:gd name="connsiteY2" fmla="*/ 0 h 471861"/>
                <a:gd name="connsiteX3" fmla="*/ 1186573 w 1186573"/>
                <a:gd name="connsiteY3" fmla="*/ 47186 h 471861"/>
                <a:gd name="connsiteX4" fmla="*/ 1186573 w 1186573"/>
                <a:gd name="connsiteY4" fmla="*/ 424675 h 471861"/>
                <a:gd name="connsiteX5" fmla="*/ 1139387 w 1186573"/>
                <a:gd name="connsiteY5" fmla="*/ 471861 h 471861"/>
                <a:gd name="connsiteX6" fmla="*/ 47186 w 1186573"/>
                <a:gd name="connsiteY6" fmla="*/ 471861 h 471861"/>
                <a:gd name="connsiteX7" fmla="*/ 0 w 1186573"/>
                <a:gd name="connsiteY7" fmla="*/ 424675 h 471861"/>
                <a:gd name="connsiteX8" fmla="*/ 0 w 1186573"/>
                <a:gd name="connsiteY8" fmla="*/ 47186 h 47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573" h="471861">
                  <a:moveTo>
                    <a:pt x="0" y="47186"/>
                  </a:moveTo>
                  <a:cubicBezTo>
                    <a:pt x="0" y="21126"/>
                    <a:pt x="21126" y="0"/>
                    <a:pt x="47186" y="0"/>
                  </a:cubicBezTo>
                  <a:lnTo>
                    <a:pt x="1139387" y="0"/>
                  </a:lnTo>
                  <a:cubicBezTo>
                    <a:pt x="1165447" y="0"/>
                    <a:pt x="1186573" y="21126"/>
                    <a:pt x="1186573" y="47186"/>
                  </a:cubicBezTo>
                  <a:lnTo>
                    <a:pt x="1186573" y="424675"/>
                  </a:lnTo>
                  <a:cubicBezTo>
                    <a:pt x="1186573" y="450735"/>
                    <a:pt x="1165447" y="471861"/>
                    <a:pt x="1139387" y="471861"/>
                  </a:cubicBezTo>
                  <a:lnTo>
                    <a:pt x="47186" y="471861"/>
                  </a:lnTo>
                  <a:cubicBezTo>
                    <a:pt x="21126" y="471861"/>
                    <a:pt x="0" y="450735"/>
                    <a:pt x="0" y="424675"/>
                  </a:cubicBezTo>
                  <a:lnTo>
                    <a:pt x="0" y="471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920" tIns="39220" rIns="51920" bIns="3922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2022</a:t>
              </a:r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xmlns="" id="{925627FB-8BBD-DCB7-B8A0-096A85F18C12}"/>
                </a:ext>
              </a:extLst>
            </p:cNvPr>
            <p:cNvSpPr/>
            <p:nvPr/>
          </p:nvSpPr>
          <p:spPr>
            <a:xfrm>
              <a:off x="3848391" y="2854736"/>
              <a:ext cx="1334895" cy="1582371"/>
            </a:xfrm>
            <a:custGeom>
              <a:avLst/>
              <a:gdLst>
                <a:gd name="connsiteX0" fmla="*/ 0 w 1334895"/>
                <a:gd name="connsiteY0" fmla="*/ 133490 h 1582371"/>
                <a:gd name="connsiteX1" fmla="*/ 133490 w 1334895"/>
                <a:gd name="connsiteY1" fmla="*/ 0 h 1582371"/>
                <a:gd name="connsiteX2" fmla="*/ 1201406 w 1334895"/>
                <a:gd name="connsiteY2" fmla="*/ 0 h 1582371"/>
                <a:gd name="connsiteX3" fmla="*/ 1334896 w 1334895"/>
                <a:gd name="connsiteY3" fmla="*/ 133490 h 1582371"/>
                <a:gd name="connsiteX4" fmla="*/ 1334895 w 1334895"/>
                <a:gd name="connsiteY4" fmla="*/ 1448882 h 1582371"/>
                <a:gd name="connsiteX5" fmla="*/ 1201405 w 1334895"/>
                <a:gd name="connsiteY5" fmla="*/ 1582372 h 1582371"/>
                <a:gd name="connsiteX6" fmla="*/ 133490 w 1334895"/>
                <a:gd name="connsiteY6" fmla="*/ 1582371 h 1582371"/>
                <a:gd name="connsiteX7" fmla="*/ 0 w 1334895"/>
                <a:gd name="connsiteY7" fmla="*/ 1448881 h 1582371"/>
                <a:gd name="connsiteX8" fmla="*/ 0 w 1334895"/>
                <a:gd name="connsiteY8" fmla="*/ 133490 h 158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895" h="1582371">
                  <a:moveTo>
                    <a:pt x="0" y="133490"/>
                  </a:moveTo>
                  <a:cubicBezTo>
                    <a:pt x="0" y="59766"/>
                    <a:pt x="59766" y="0"/>
                    <a:pt x="133490" y="0"/>
                  </a:cubicBezTo>
                  <a:lnTo>
                    <a:pt x="1201406" y="0"/>
                  </a:lnTo>
                  <a:cubicBezTo>
                    <a:pt x="1275130" y="0"/>
                    <a:pt x="1334896" y="59766"/>
                    <a:pt x="1334896" y="133490"/>
                  </a:cubicBezTo>
                  <a:cubicBezTo>
                    <a:pt x="1334896" y="571954"/>
                    <a:pt x="1334895" y="1010418"/>
                    <a:pt x="1334895" y="1448882"/>
                  </a:cubicBezTo>
                  <a:cubicBezTo>
                    <a:pt x="1334895" y="1522606"/>
                    <a:pt x="1275129" y="1582372"/>
                    <a:pt x="1201405" y="1582372"/>
                  </a:cubicBezTo>
                  <a:lnTo>
                    <a:pt x="133490" y="1582371"/>
                  </a:lnTo>
                  <a:cubicBezTo>
                    <a:pt x="59766" y="1582371"/>
                    <a:pt x="0" y="1522605"/>
                    <a:pt x="0" y="1448881"/>
                  </a:cubicBezTo>
                  <a:lnTo>
                    <a:pt x="0" y="1334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240" tIns="160240" rIns="160240" bIns="4993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l-PL" sz="1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Poprawa </a:t>
              </a:r>
              <a:r>
                <a:rPr lang="pl-PL" sz="105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kwestionariusza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l-PL" sz="11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Udostępnienie </a:t>
              </a:r>
              <a:r>
                <a:rPr lang="pl-PL" sz="1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materiałów i szkoleń</a:t>
              </a:r>
            </a:p>
          </p:txBody>
        </p:sp>
        <p:sp>
          <p:nvSpPr>
            <p:cNvPr id="12" name="Kształt 11">
              <a:extLst>
                <a:ext uri="{FF2B5EF4-FFF2-40B4-BE49-F238E27FC236}">
                  <a16:creationId xmlns:a16="http://schemas.microsoft.com/office/drawing/2014/main" xmlns="" id="{8165F4DE-B057-D11D-4DE8-A38596B0BF15}"/>
                </a:ext>
              </a:extLst>
            </p:cNvPr>
            <p:cNvSpPr/>
            <p:nvPr/>
          </p:nvSpPr>
          <p:spPr>
            <a:xfrm rot="20616216">
              <a:off x="4354887" y="3483220"/>
              <a:ext cx="1621632" cy="1506561"/>
            </a:xfrm>
            <a:prstGeom prst="leftCircularArrow">
              <a:avLst>
                <a:gd name="adj1" fmla="val 3381"/>
                <a:gd name="adj2" fmla="val 418346"/>
                <a:gd name="adj3" fmla="val 2193857"/>
                <a:gd name="adj4" fmla="val 10238789"/>
                <a:gd name="adj5" fmla="val 3945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xmlns="" id="{1A1B40A3-5D0E-602C-421C-E85A0036283A}"/>
                </a:ext>
              </a:extLst>
            </p:cNvPr>
            <p:cNvSpPr/>
            <p:nvPr/>
          </p:nvSpPr>
          <p:spPr>
            <a:xfrm>
              <a:off x="4145034" y="4102713"/>
              <a:ext cx="1186573" cy="471861"/>
            </a:xfrm>
            <a:custGeom>
              <a:avLst/>
              <a:gdLst>
                <a:gd name="connsiteX0" fmla="*/ 0 w 1186573"/>
                <a:gd name="connsiteY0" fmla="*/ 47186 h 471861"/>
                <a:gd name="connsiteX1" fmla="*/ 47186 w 1186573"/>
                <a:gd name="connsiteY1" fmla="*/ 0 h 471861"/>
                <a:gd name="connsiteX2" fmla="*/ 1139387 w 1186573"/>
                <a:gd name="connsiteY2" fmla="*/ 0 h 471861"/>
                <a:gd name="connsiteX3" fmla="*/ 1186573 w 1186573"/>
                <a:gd name="connsiteY3" fmla="*/ 47186 h 471861"/>
                <a:gd name="connsiteX4" fmla="*/ 1186573 w 1186573"/>
                <a:gd name="connsiteY4" fmla="*/ 424675 h 471861"/>
                <a:gd name="connsiteX5" fmla="*/ 1139387 w 1186573"/>
                <a:gd name="connsiteY5" fmla="*/ 471861 h 471861"/>
                <a:gd name="connsiteX6" fmla="*/ 47186 w 1186573"/>
                <a:gd name="connsiteY6" fmla="*/ 471861 h 471861"/>
                <a:gd name="connsiteX7" fmla="*/ 0 w 1186573"/>
                <a:gd name="connsiteY7" fmla="*/ 424675 h 471861"/>
                <a:gd name="connsiteX8" fmla="*/ 0 w 1186573"/>
                <a:gd name="connsiteY8" fmla="*/ 47186 h 47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573" h="471861">
                  <a:moveTo>
                    <a:pt x="0" y="47186"/>
                  </a:moveTo>
                  <a:cubicBezTo>
                    <a:pt x="0" y="21126"/>
                    <a:pt x="21126" y="0"/>
                    <a:pt x="47186" y="0"/>
                  </a:cubicBezTo>
                  <a:lnTo>
                    <a:pt x="1139387" y="0"/>
                  </a:lnTo>
                  <a:cubicBezTo>
                    <a:pt x="1165447" y="0"/>
                    <a:pt x="1186573" y="21126"/>
                    <a:pt x="1186573" y="47186"/>
                  </a:cubicBezTo>
                  <a:lnTo>
                    <a:pt x="1186573" y="424675"/>
                  </a:lnTo>
                  <a:cubicBezTo>
                    <a:pt x="1186573" y="450735"/>
                    <a:pt x="1165447" y="471861"/>
                    <a:pt x="1139387" y="471861"/>
                  </a:cubicBezTo>
                  <a:lnTo>
                    <a:pt x="47186" y="471861"/>
                  </a:lnTo>
                  <a:cubicBezTo>
                    <a:pt x="21126" y="471861"/>
                    <a:pt x="0" y="450735"/>
                    <a:pt x="0" y="424675"/>
                  </a:cubicBezTo>
                  <a:lnTo>
                    <a:pt x="0" y="471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920" tIns="39220" rIns="51920" bIns="3922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2023</a:t>
              </a:r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xmlns="" id="{A3FEB537-C399-22F8-AB33-C9924C2DB3A5}"/>
                </a:ext>
              </a:extLst>
            </p:cNvPr>
            <p:cNvSpPr/>
            <p:nvPr/>
          </p:nvSpPr>
          <p:spPr>
            <a:xfrm>
              <a:off x="5574180" y="3237634"/>
              <a:ext cx="1334895" cy="1101009"/>
            </a:xfrm>
            <a:custGeom>
              <a:avLst/>
              <a:gdLst>
                <a:gd name="connsiteX0" fmla="*/ 0 w 1334895"/>
                <a:gd name="connsiteY0" fmla="*/ 110101 h 1101009"/>
                <a:gd name="connsiteX1" fmla="*/ 110101 w 1334895"/>
                <a:gd name="connsiteY1" fmla="*/ 0 h 1101009"/>
                <a:gd name="connsiteX2" fmla="*/ 1224794 w 1334895"/>
                <a:gd name="connsiteY2" fmla="*/ 0 h 1101009"/>
                <a:gd name="connsiteX3" fmla="*/ 1334895 w 1334895"/>
                <a:gd name="connsiteY3" fmla="*/ 110101 h 1101009"/>
                <a:gd name="connsiteX4" fmla="*/ 1334895 w 1334895"/>
                <a:gd name="connsiteY4" fmla="*/ 990908 h 1101009"/>
                <a:gd name="connsiteX5" fmla="*/ 1224794 w 1334895"/>
                <a:gd name="connsiteY5" fmla="*/ 1101009 h 1101009"/>
                <a:gd name="connsiteX6" fmla="*/ 110101 w 1334895"/>
                <a:gd name="connsiteY6" fmla="*/ 1101009 h 1101009"/>
                <a:gd name="connsiteX7" fmla="*/ 0 w 1334895"/>
                <a:gd name="connsiteY7" fmla="*/ 990908 h 1101009"/>
                <a:gd name="connsiteX8" fmla="*/ 0 w 1334895"/>
                <a:gd name="connsiteY8" fmla="*/ 110101 h 110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895" h="1101009">
                  <a:moveTo>
                    <a:pt x="0" y="110101"/>
                  </a:moveTo>
                  <a:cubicBezTo>
                    <a:pt x="0" y="49294"/>
                    <a:pt x="49294" y="0"/>
                    <a:pt x="110101" y="0"/>
                  </a:cubicBezTo>
                  <a:lnTo>
                    <a:pt x="1224794" y="0"/>
                  </a:lnTo>
                  <a:cubicBezTo>
                    <a:pt x="1285601" y="0"/>
                    <a:pt x="1334895" y="49294"/>
                    <a:pt x="1334895" y="110101"/>
                  </a:cubicBezTo>
                  <a:lnTo>
                    <a:pt x="1334895" y="990908"/>
                  </a:lnTo>
                  <a:cubicBezTo>
                    <a:pt x="1334895" y="1051715"/>
                    <a:pt x="1285601" y="1101009"/>
                    <a:pt x="1224794" y="1101009"/>
                  </a:cubicBezTo>
                  <a:lnTo>
                    <a:pt x="110101" y="1101009"/>
                  </a:lnTo>
                  <a:cubicBezTo>
                    <a:pt x="49294" y="1101009"/>
                    <a:pt x="0" y="1051715"/>
                    <a:pt x="0" y="990908"/>
                  </a:cubicBezTo>
                  <a:lnTo>
                    <a:pt x="0" y="11010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162" tIns="385093" rIns="149162" bIns="149161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l-PL" sz="1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Akcja „Zielona  Biblioteka”</a:t>
              </a:r>
            </a:p>
          </p:txBody>
        </p:sp>
        <p:sp>
          <p:nvSpPr>
            <p:cNvPr id="15" name="Strzałka: kolista 14">
              <a:extLst>
                <a:ext uri="{FF2B5EF4-FFF2-40B4-BE49-F238E27FC236}">
                  <a16:creationId xmlns:a16="http://schemas.microsoft.com/office/drawing/2014/main" xmlns="" id="{03A17D2F-3550-6DEF-1967-31724AFFD6E1}"/>
                </a:ext>
              </a:extLst>
            </p:cNvPr>
            <p:cNvSpPr/>
            <p:nvPr/>
          </p:nvSpPr>
          <p:spPr>
            <a:xfrm rot="20526198">
              <a:off x="6308307" y="2547218"/>
              <a:ext cx="1677144" cy="1677144"/>
            </a:xfrm>
            <a:prstGeom prst="circularArrow">
              <a:avLst>
                <a:gd name="adj1" fmla="val 3037"/>
                <a:gd name="adj2" fmla="val 372751"/>
                <a:gd name="adj3" fmla="val 19437806"/>
                <a:gd name="adj4" fmla="val 12561579"/>
                <a:gd name="adj5" fmla="val 3544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xmlns="" id="{D708F753-FAE7-93E3-A23E-EA6EECE4B1F5}"/>
                </a:ext>
              </a:extLst>
            </p:cNvPr>
            <p:cNvSpPr/>
            <p:nvPr/>
          </p:nvSpPr>
          <p:spPr>
            <a:xfrm>
              <a:off x="5870824" y="3001704"/>
              <a:ext cx="1186573" cy="471861"/>
            </a:xfrm>
            <a:custGeom>
              <a:avLst/>
              <a:gdLst>
                <a:gd name="connsiteX0" fmla="*/ 0 w 1186573"/>
                <a:gd name="connsiteY0" fmla="*/ 47186 h 471861"/>
                <a:gd name="connsiteX1" fmla="*/ 47186 w 1186573"/>
                <a:gd name="connsiteY1" fmla="*/ 0 h 471861"/>
                <a:gd name="connsiteX2" fmla="*/ 1139387 w 1186573"/>
                <a:gd name="connsiteY2" fmla="*/ 0 h 471861"/>
                <a:gd name="connsiteX3" fmla="*/ 1186573 w 1186573"/>
                <a:gd name="connsiteY3" fmla="*/ 47186 h 471861"/>
                <a:gd name="connsiteX4" fmla="*/ 1186573 w 1186573"/>
                <a:gd name="connsiteY4" fmla="*/ 424675 h 471861"/>
                <a:gd name="connsiteX5" fmla="*/ 1139387 w 1186573"/>
                <a:gd name="connsiteY5" fmla="*/ 471861 h 471861"/>
                <a:gd name="connsiteX6" fmla="*/ 47186 w 1186573"/>
                <a:gd name="connsiteY6" fmla="*/ 471861 h 471861"/>
                <a:gd name="connsiteX7" fmla="*/ 0 w 1186573"/>
                <a:gd name="connsiteY7" fmla="*/ 424675 h 471861"/>
                <a:gd name="connsiteX8" fmla="*/ 0 w 1186573"/>
                <a:gd name="connsiteY8" fmla="*/ 47186 h 47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573" h="471861">
                  <a:moveTo>
                    <a:pt x="0" y="47186"/>
                  </a:moveTo>
                  <a:cubicBezTo>
                    <a:pt x="0" y="21126"/>
                    <a:pt x="21126" y="0"/>
                    <a:pt x="47186" y="0"/>
                  </a:cubicBezTo>
                  <a:lnTo>
                    <a:pt x="1139387" y="0"/>
                  </a:lnTo>
                  <a:cubicBezTo>
                    <a:pt x="1165447" y="0"/>
                    <a:pt x="1186573" y="21126"/>
                    <a:pt x="1186573" y="47186"/>
                  </a:cubicBezTo>
                  <a:lnTo>
                    <a:pt x="1186573" y="424675"/>
                  </a:lnTo>
                  <a:cubicBezTo>
                    <a:pt x="1186573" y="450735"/>
                    <a:pt x="1165447" y="471861"/>
                    <a:pt x="1139387" y="471861"/>
                  </a:cubicBezTo>
                  <a:lnTo>
                    <a:pt x="47186" y="471861"/>
                  </a:lnTo>
                  <a:cubicBezTo>
                    <a:pt x="21126" y="471861"/>
                    <a:pt x="0" y="450735"/>
                    <a:pt x="0" y="424675"/>
                  </a:cubicBezTo>
                  <a:lnTo>
                    <a:pt x="0" y="471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920" tIns="39220" rIns="51920" bIns="3922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2024</a:t>
              </a:r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xmlns="" id="{7155CB16-E258-5E5F-D471-CB0CE6C12E76}"/>
                </a:ext>
              </a:extLst>
            </p:cNvPr>
            <p:cNvSpPr/>
            <p:nvPr/>
          </p:nvSpPr>
          <p:spPr>
            <a:xfrm>
              <a:off x="7299970" y="2851136"/>
              <a:ext cx="1334895" cy="1874006"/>
            </a:xfrm>
            <a:custGeom>
              <a:avLst/>
              <a:gdLst>
                <a:gd name="connsiteX0" fmla="*/ 0 w 1334895"/>
                <a:gd name="connsiteY0" fmla="*/ 133490 h 1874006"/>
                <a:gd name="connsiteX1" fmla="*/ 133490 w 1334895"/>
                <a:gd name="connsiteY1" fmla="*/ 0 h 1874006"/>
                <a:gd name="connsiteX2" fmla="*/ 1201406 w 1334895"/>
                <a:gd name="connsiteY2" fmla="*/ 0 h 1874006"/>
                <a:gd name="connsiteX3" fmla="*/ 1334896 w 1334895"/>
                <a:gd name="connsiteY3" fmla="*/ 133490 h 1874006"/>
                <a:gd name="connsiteX4" fmla="*/ 1334895 w 1334895"/>
                <a:gd name="connsiteY4" fmla="*/ 1740517 h 1874006"/>
                <a:gd name="connsiteX5" fmla="*/ 1201405 w 1334895"/>
                <a:gd name="connsiteY5" fmla="*/ 1874007 h 1874006"/>
                <a:gd name="connsiteX6" fmla="*/ 133490 w 1334895"/>
                <a:gd name="connsiteY6" fmla="*/ 1874006 h 1874006"/>
                <a:gd name="connsiteX7" fmla="*/ 0 w 1334895"/>
                <a:gd name="connsiteY7" fmla="*/ 1740516 h 1874006"/>
                <a:gd name="connsiteX8" fmla="*/ 0 w 1334895"/>
                <a:gd name="connsiteY8" fmla="*/ 133490 h 187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895" h="1874006">
                  <a:moveTo>
                    <a:pt x="0" y="133490"/>
                  </a:moveTo>
                  <a:cubicBezTo>
                    <a:pt x="0" y="59766"/>
                    <a:pt x="59766" y="0"/>
                    <a:pt x="133490" y="0"/>
                  </a:cubicBezTo>
                  <a:lnTo>
                    <a:pt x="1201406" y="0"/>
                  </a:lnTo>
                  <a:cubicBezTo>
                    <a:pt x="1275130" y="0"/>
                    <a:pt x="1334896" y="59766"/>
                    <a:pt x="1334896" y="133490"/>
                  </a:cubicBezTo>
                  <a:cubicBezTo>
                    <a:pt x="1334896" y="669166"/>
                    <a:pt x="1334895" y="1204841"/>
                    <a:pt x="1334895" y="1740517"/>
                  </a:cubicBezTo>
                  <a:cubicBezTo>
                    <a:pt x="1334895" y="1814241"/>
                    <a:pt x="1275129" y="1874007"/>
                    <a:pt x="1201405" y="1874007"/>
                  </a:cubicBezTo>
                  <a:lnTo>
                    <a:pt x="133490" y="1874006"/>
                  </a:lnTo>
                  <a:cubicBezTo>
                    <a:pt x="59766" y="1874006"/>
                    <a:pt x="0" y="1814240"/>
                    <a:pt x="0" y="1740516"/>
                  </a:cubicBezTo>
                  <a:lnTo>
                    <a:pt x="0" y="1334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923" tIns="162923" rIns="162923" bIns="564496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l-PL" sz="1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Modyfikacja koncepcji badania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l-PL" sz="11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Przetłumaczenie</a:t>
              </a:r>
              <a:r>
                <a:rPr lang="pl-PL" sz="1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l-PL" sz="11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kwestionariusza</a:t>
              </a:r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xmlns="" id="{1F0767B8-114A-E294-E193-8F66EBCD3E39}"/>
                </a:ext>
              </a:extLst>
            </p:cNvPr>
            <p:cNvSpPr/>
            <p:nvPr/>
          </p:nvSpPr>
          <p:spPr>
            <a:xfrm>
              <a:off x="7596613" y="4102713"/>
              <a:ext cx="1186573" cy="471861"/>
            </a:xfrm>
            <a:custGeom>
              <a:avLst/>
              <a:gdLst>
                <a:gd name="connsiteX0" fmla="*/ 0 w 1186573"/>
                <a:gd name="connsiteY0" fmla="*/ 47186 h 471861"/>
                <a:gd name="connsiteX1" fmla="*/ 47186 w 1186573"/>
                <a:gd name="connsiteY1" fmla="*/ 0 h 471861"/>
                <a:gd name="connsiteX2" fmla="*/ 1139387 w 1186573"/>
                <a:gd name="connsiteY2" fmla="*/ 0 h 471861"/>
                <a:gd name="connsiteX3" fmla="*/ 1186573 w 1186573"/>
                <a:gd name="connsiteY3" fmla="*/ 47186 h 471861"/>
                <a:gd name="connsiteX4" fmla="*/ 1186573 w 1186573"/>
                <a:gd name="connsiteY4" fmla="*/ 424675 h 471861"/>
                <a:gd name="connsiteX5" fmla="*/ 1139387 w 1186573"/>
                <a:gd name="connsiteY5" fmla="*/ 471861 h 471861"/>
                <a:gd name="connsiteX6" fmla="*/ 47186 w 1186573"/>
                <a:gd name="connsiteY6" fmla="*/ 471861 h 471861"/>
                <a:gd name="connsiteX7" fmla="*/ 0 w 1186573"/>
                <a:gd name="connsiteY7" fmla="*/ 424675 h 471861"/>
                <a:gd name="connsiteX8" fmla="*/ 0 w 1186573"/>
                <a:gd name="connsiteY8" fmla="*/ 47186 h 47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573" h="471861">
                  <a:moveTo>
                    <a:pt x="0" y="47186"/>
                  </a:moveTo>
                  <a:cubicBezTo>
                    <a:pt x="0" y="21126"/>
                    <a:pt x="21126" y="0"/>
                    <a:pt x="47186" y="0"/>
                  </a:cubicBezTo>
                  <a:lnTo>
                    <a:pt x="1139387" y="0"/>
                  </a:lnTo>
                  <a:cubicBezTo>
                    <a:pt x="1165447" y="0"/>
                    <a:pt x="1186573" y="21126"/>
                    <a:pt x="1186573" y="47186"/>
                  </a:cubicBezTo>
                  <a:lnTo>
                    <a:pt x="1186573" y="424675"/>
                  </a:lnTo>
                  <a:cubicBezTo>
                    <a:pt x="1186573" y="450735"/>
                    <a:pt x="1165447" y="471861"/>
                    <a:pt x="1139387" y="471861"/>
                  </a:cubicBezTo>
                  <a:lnTo>
                    <a:pt x="47186" y="471861"/>
                  </a:lnTo>
                  <a:cubicBezTo>
                    <a:pt x="21126" y="471861"/>
                    <a:pt x="0" y="450735"/>
                    <a:pt x="0" y="424675"/>
                  </a:cubicBezTo>
                  <a:lnTo>
                    <a:pt x="0" y="471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920" tIns="39220" rIns="51920" bIns="3922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2025</a:t>
              </a:r>
            </a:p>
          </p:txBody>
        </p:sp>
      </p:grpSp>
      <p:sp>
        <p:nvSpPr>
          <p:cNvPr id="31" name="Symbol zastępczy stopki 3">
            <a:extLst>
              <a:ext uri="{FF2B5EF4-FFF2-40B4-BE49-F238E27FC236}">
                <a16:creationId xmlns:a16="http://schemas.microsoft.com/office/drawing/2014/main" xmlns="" id="{6133D5FF-5F26-6996-B32A-E915B0F4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94000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</a:t>
            </a:r>
          </a:p>
        </p:txBody>
      </p:sp>
    </p:spTree>
    <p:extLst>
      <p:ext uri="{BB962C8B-B14F-4D97-AF65-F5344CB8AC3E}">
        <p14:creationId xmlns:p14="http://schemas.microsoft.com/office/powerpoint/2010/main" xmlns="" val="50270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38BA817-4211-5355-7080-C2038B376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FD3F91-6FE8-B5B4-8BCD-ED6954BF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Schemat badania wpływu bibliotek - obecnie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2EA6793-982E-3763-F105-9D229375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94000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</a:t>
            </a:r>
          </a:p>
        </p:txBody>
      </p:sp>
      <p:pic>
        <p:nvPicPr>
          <p:cNvPr id="5" name="Obraz 4" descr="Obraz zawierający tekst, Karteczka samoprzylepna, zrzut ekranu, diagram&#10;&#10;Zawartość wygenerowana przez AI może być niepoprawna.">
            <a:extLst>
              <a:ext uri="{FF2B5EF4-FFF2-40B4-BE49-F238E27FC236}">
                <a16:creationId xmlns:a16="http://schemas.microsoft.com/office/drawing/2014/main" xmlns="" id="{55FBE574-13ED-C691-08C5-1E46844C8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3338"/>
            <a:ext cx="9144000" cy="44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587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CF37F99-7487-50C3-C29E-4B9888682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4258D4C-38AD-8560-FCB1-091A0329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Dwie drogi badania wpływu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A2792432-7E32-0184-28EF-C7C15575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94000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F5FD2179-6776-2E20-168B-32101FFCA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6152433"/>
              </p:ext>
            </p:extLst>
          </p:nvPr>
        </p:nvGraphicFramePr>
        <p:xfrm>
          <a:off x="1524000" y="1397000"/>
          <a:ext cx="6096000" cy="2748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12440115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5478490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334039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600841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rdzeń kwestionariusza</a:t>
                      </a:r>
                      <a:b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moduły dodatkowe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rdzeń kwestionariusza </a:t>
                      </a:r>
                    </a:p>
                    <a:p>
                      <a:pPr algn="ctr"/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moduły dodatkowe</a:t>
                      </a:r>
                    </a:p>
                    <a:p>
                      <a:pPr algn="ctr"/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rdzeń kwestionariusza = </a:t>
                      </a:r>
                      <a:r>
                        <a:rPr lang="pl-PL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ocena ciągła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860339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akcja</a:t>
                      </a:r>
                      <a:b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„Zielona Biblioteka”</a:t>
                      </a: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moduły dodatkowe</a:t>
                      </a:r>
                    </a:p>
                    <a:p>
                      <a:pPr algn="ctr"/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</a:t>
                      </a:r>
                    </a:p>
                    <a:p>
                      <a:pPr algn="ctr"/>
                      <a:r>
                        <a:rPr lang="pl-PL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ewaluacja tematyczna </a:t>
                      </a:r>
                      <a:r>
                        <a:rPr lang="pl-PL" sz="16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 hoc</a:t>
                      </a:r>
                    </a:p>
                    <a:p>
                      <a:pPr algn="ctr"/>
                      <a:endParaRPr lang="pl-PL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0980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387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8A6822F-5730-B353-2FFB-DD44C1E9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Ocena ciągła</a:t>
            </a:r>
          </a:p>
        </p:txBody>
      </p:sp>
      <p:sp>
        <p:nvSpPr>
          <p:cNvPr id="5" name="Symbol zastępczy stopki 3">
            <a:extLst>
              <a:ext uri="{FF2B5EF4-FFF2-40B4-BE49-F238E27FC236}">
                <a16:creationId xmlns:a16="http://schemas.microsoft.com/office/drawing/2014/main" xmlns="" id="{6C6AFA6A-79EA-AC81-19EB-BAE10B9D1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94000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EEE4F17-ACD2-0054-E8F1-CF8906AEF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780" y="1419328"/>
            <a:ext cx="8532440" cy="41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CD6ADCB0-3A07-B074-B806-7CD11AAA34BD}"/>
              </a:ext>
            </a:extLst>
          </p:cNvPr>
          <p:cNvSpPr/>
          <p:nvPr/>
        </p:nvSpPr>
        <p:spPr>
          <a:xfrm>
            <a:off x="0" y="4437112"/>
            <a:ext cx="2195736" cy="100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7961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E46592E-B7DE-1A42-B8F0-FC7288016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BF00083-210D-FFB7-B651-6DC9070B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Badanie tematyczne </a:t>
            </a:r>
            <a:r>
              <a:rPr lang="pl-PL" sz="2000" b="1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 hoc</a:t>
            </a:r>
          </a:p>
        </p:txBody>
      </p:sp>
      <p:sp>
        <p:nvSpPr>
          <p:cNvPr id="5" name="Symbol zastępczy stopki 3">
            <a:extLst>
              <a:ext uri="{FF2B5EF4-FFF2-40B4-BE49-F238E27FC236}">
                <a16:creationId xmlns:a16="http://schemas.microsoft.com/office/drawing/2014/main" xmlns="" id="{BBFF7A9B-B650-682A-B550-F8091516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94000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252695D-EB2E-51F8-46D4-2D0CE318B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36" y="1285995"/>
            <a:ext cx="7524328" cy="428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313435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737</Words>
  <Application>Microsoft Office PowerPoint</Application>
  <PresentationFormat>Pokaz na ekranie (4:3)</PresentationFormat>
  <Paragraphs>119</Paragraphs>
  <Slides>14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Agenda</vt:lpstr>
      <vt:lpstr>Wpływ społeczny bibliotek</vt:lpstr>
      <vt:lpstr>Wpływ ekonomiczny bibliotek</vt:lpstr>
      <vt:lpstr>Prace zespołu ds. badania wpływu bibliotek AFB SBP</vt:lpstr>
      <vt:lpstr>Schemat badania wpływu bibliotek - obecnie</vt:lpstr>
      <vt:lpstr>Dwie drogi badania wpływu</vt:lpstr>
      <vt:lpstr>Ocena ciągła</vt:lpstr>
      <vt:lpstr>Badanie tematyczne ad hoc</vt:lpstr>
      <vt:lpstr>Po co zmiana…?</vt:lpstr>
      <vt:lpstr>…i co daje ona bibliotekom i użytkownikom?</vt:lpstr>
      <vt:lpstr>Jak zacząć?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rez</dc:creator>
  <cp:lastModifiedBy>HP</cp:lastModifiedBy>
  <cp:revision>419</cp:revision>
  <dcterms:created xsi:type="dcterms:W3CDTF">2011-06-07T21:25:52Z</dcterms:created>
  <dcterms:modified xsi:type="dcterms:W3CDTF">2025-09-04T21:43:20Z</dcterms:modified>
</cp:coreProperties>
</file>