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8" r:id="rId2"/>
    <p:sldId id="259" r:id="rId3"/>
    <p:sldId id="279" r:id="rId4"/>
    <p:sldId id="261" r:id="rId5"/>
    <p:sldId id="262" r:id="rId6"/>
    <p:sldId id="263" r:id="rId7"/>
    <p:sldId id="264" r:id="rId8"/>
    <p:sldId id="266" r:id="rId9"/>
    <p:sldId id="268" r:id="rId10"/>
    <p:sldId id="269" r:id="rId11"/>
    <p:sldId id="267" r:id="rId12"/>
    <p:sldId id="270" r:id="rId13"/>
    <p:sldId id="282" r:id="rId14"/>
    <p:sldId id="273" r:id="rId15"/>
    <p:sldId id="274" r:id="rId16"/>
    <p:sldId id="275" r:id="rId17"/>
    <p:sldId id="278" r:id="rId18"/>
    <p:sldId id="276" r:id="rId19"/>
    <p:sldId id="277" r:id="rId2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B2BF"/>
    <a:srgbClr val="2A63A8"/>
    <a:srgbClr val="F47D27"/>
    <a:srgbClr val="7AC9D0"/>
    <a:srgbClr val="59B83E"/>
    <a:srgbClr val="01B4E0"/>
    <a:srgbClr val="DA7BBB"/>
    <a:srgbClr val="BB0A82"/>
    <a:srgbClr val="00B4E0"/>
    <a:srgbClr val="F088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Styl z motywem 2 — Ak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Styl jasny 1 — Ak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Styl jasny 1 — Ak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AF606853-7671-496A-8E4F-DF71F8EC918B}" styleName="Styl ciemny 1 — Ak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75DCB02-9BB8-47FD-8907-85C794F793BA}" styleName="Styl z motywem 1 — Ak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E3FDE45-AF77-4B5C-9715-49D594BDF05E}" styleName="Styl jasny 1 — Ak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03447BB-5D67-496B-8E87-E561075AD55C}" styleName="Styl ciemny 1 — Ak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Styl pośredni 3 — Ak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Styl jasny 2 — Ak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712" autoAdjust="0"/>
  </p:normalViewPr>
  <p:slideViewPr>
    <p:cSldViewPr>
      <p:cViewPr varScale="1">
        <p:scale>
          <a:sx n="81" d="100"/>
          <a:sy n="81" d="100"/>
        </p:scale>
        <p:origin x="1483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dabrowicz\Desktop\AFBN%20prezentacja\Zeszyt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C93-4400-A069-6EB298CB314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C93-4400-A069-6EB298CB314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C93-4400-A069-6EB298CB314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C93-4400-A069-6EB298CB314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C93-4400-A069-6EB298CB314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C93-4400-A069-6EB298CB314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C93-4400-A069-6EB298CB314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C93-4400-A069-6EB298CB314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C93-4400-A069-6EB298CB3147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361DDCE4-A6DF-4D53-9DD6-F3796CE9FB4B}" type="CATEGORYNAME">
                      <a:rPr lang="en-US"/>
                      <a:pPr/>
                      <a:t>[NAZWA KATEGORII]</a:t>
                    </a:fld>
                    <a:r>
                      <a:rPr lang="en-US" baseline="0" dirty="0"/>
                      <a:t>
3</a:t>
                    </a:r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C93-4400-A069-6EB298CB314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9B76CF4-8F73-4394-A359-2DB83B0D3A89}" type="CATEGORYNAME">
                      <a:rPr lang="en-US"/>
                      <a:pPr/>
                      <a:t>[NAZWA KATEGORII]</a:t>
                    </a:fld>
                    <a:r>
                      <a:rPr lang="en-US" baseline="0" dirty="0"/>
                      <a:t>
21</a:t>
                    </a:r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C93-4400-A069-6EB298CB314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1199518-97C4-4F73-ABFB-B791A52401D2}" type="CATEGORYNAME">
                      <a:rPr lang="en-US"/>
                      <a:pPr/>
                      <a:t>[NAZWA KATEGORII]</a:t>
                    </a:fld>
                    <a:r>
                      <a:rPr lang="en-US" baseline="0"/>
                      <a:t>
4</a:t>
                    </a:r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C93-4400-A069-6EB298CB314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6672987A-264B-4CE1-BBA3-A43B3E6D7DCC}" type="CATEGORYNAME">
                      <a:rPr lang="en-US"/>
                      <a:pPr/>
                      <a:t>[NAZWA KATEGORII]</a:t>
                    </a:fld>
                    <a:r>
                      <a:rPr lang="en-US" baseline="0"/>
                      <a:t>
1</a:t>
                    </a:r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C93-4400-A069-6EB298CB314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3AB4B1B6-4E8A-4CCA-8B03-CD7BBBE2D6E0}" type="CATEGORYNAME">
                      <a:rPr lang="en-US"/>
                      <a:pPr/>
                      <a:t>[NAZWA KATEGORII]</a:t>
                    </a:fld>
                    <a:r>
                      <a:rPr lang="en-US" baseline="0"/>
                      <a:t>
10</a:t>
                    </a:r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C93-4400-A069-6EB298CB3147}"/>
                </c:ext>
              </c:extLst>
            </c:dLbl>
            <c:dLbl>
              <c:idx val="5"/>
              <c:layout>
                <c:manualLayout>
                  <c:x val="-0.10520520697244683"/>
                  <c:y val="-1.7352558590927104E-3"/>
                </c:manualLayout>
              </c:layout>
              <c:tx>
                <c:rich>
                  <a:bodyPr/>
                  <a:lstStyle/>
                  <a:p>
                    <a:fld id="{11FD8A54-F238-4A12-99D8-45F329950E25}" type="CATEGORYNAME">
                      <a:rPr lang="en-US"/>
                      <a:pPr/>
                      <a:t>[NAZWA KATEGORII]</a:t>
                    </a:fld>
                    <a:r>
                      <a:rPr lang="en-US" baseline="0" dirty="0"/>
                      <a:t>
3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7C93-4400-A069-6EB298CB3147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CF7F09C7-68CA-47F5-BEC6-36AE3F7161EC}" type="CATEGORYNAME">
                      <a:rPr lang="pl-PL"/>
                      <a:pPr/>
                      <a:t>[NAZWA KATEGORII]</a:t>
                    </a:fld>
                    <a:r>
                      <a:rPr lang="pl-PL" baseline="0"/>
                      <a:t>
21</a:t>
                    </a:r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7C93-4400-A069-6EB298CB3147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BBABEEB2-C9D0-4892-87DF-FAE57141854D}" type="CATEGORYNAME">
                      <a:rPr lang="en-US"/>
                      <a:pPr/>
                      <a:t>[NAZWA KATEGORII]</a:t>
                    </a:fld>
                    <a:r>
                      <a:rPr lang="en-US" baseline="0"/>
                      <a:t>
3</a:t>
                    </a:r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7C93-4400-A069-6EB298CB3147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AC4D643B-F37C-40EB-89A9-D14DA1B165D5}" type="CATEGORYNAME">
                      <a:rPr lang="en-US"/>
                      <a:pPr/>
                      <a:t>[NAZWA KATEGORII]</a:t>
                    </a:fld>
                    <a:r>
                      <a:rPr lang="en-US" baseline="0"/>
                      <a:t>
11</a:t>
                    </a:r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7C93-4400-A069-6EB298CB3147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Arkusz1!$B$17:$B$25</c:f>
              <c:strCache>
                <c:ptCount val="9"/>
                <c:pt idx="0">
                  <c:v>artystyczne</c:v>
                </c:pt>
                <c:pt idx="1">
                  <c:v>uniwersyteckie</c:v>
                </c:pt>
                <c:pt idx="2">
                  <c:v>ekonomiczne</c:v>
                </c:pt>
                <c:pt idx="3">
                  <c:v>inne</c:v>
                </c:pt>
                <c:pt idx="4">
                  <c:v>medyczne</c:v>
                </c:pt>
                <c:pt idx="5">
                  <c:v>rolnicze/przyrodnicze</c:v>
                </c:pt>
                <c:pt idx="6">
                  <c:v>techniczne, w tym morskie i wojskowe</c:v>
                </c:pt>
                <c:pt idx="7">
                  <c:v>wychowania fizycznego</c:v>
                </c:pt>
                <c:pt idx="8">
                  <c:v>niepubliczne</c:v>
                </c:pt>
              </c:strCache>
            </c:strRef>
          </c:cat>
          <c:val>
            <c:numRef>
              <c:f>Arkusz1!$C$17:$C$25</c:f>
              <c:numCache>
                <c:formatCode>General</c:formatCode>
                <c:ptCount val="9"/>
                <c:pt idx="0">
                  <c:v>3</c:v>
                </c:pt>
                <c:pt idx="1">
                  <c:v>21</c:v>
                </c:pt>
                <c:pt idx="2">
                  <c:v>4</c:v>
                </c:pt>
                <c:pt idx="3">
                  <c:v>1</c:v>
                </c:pt>
                <c:pt idx="4">
                  <c:v>10</c:v>
                </c:pt>
                <c:pt idx="5">
                  <c:v>3</c:v>
                </c:pt>
                <c:pt idx="6">
                  <c:v>21</c:v>
                </c:pt>
                <c:pt idx="7">
                  <c:v>3</c:v>
                </c:pt>
                <c:pt idx="8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7C93-4400-A069-6EB298CB3147}"/>
            </c:ext>
          </c:extLst>
        </c:ser>
        <c:dLbls>
          <c:dLblPos val="bestFit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Arkusz1!$B$33:$B$39</c:f>
              <c:strCache>
                <c:ptCount val="7"/>
                <c:pt idx="0">
                  <c:v>artystyczne</c:v>
                </c:pt>
                <c:pt idx="1">
                  <c:v>uniwersyteckie, pedagogiczne</c:v>
                </c:pt>
                <c:pt idx="2">
                  <c:v>ekonomiczne</c:v>
                </c:pt>
                <c:pt idx="3">
                  <c:v>medyczne</c:v>
                </c:pt>
                <c:pt idx="4">
                  <c:v>rolnicze/przyrodnicze</c:v>
                </c:pt>
                <c:pt idx="5">
                  <c:v>techniczne, w tym morskie i wojskowe</c:v>
                </c:pt>
                <c:pt idx="6">
                  <c:v>wychowania fizycznego</c:v>
                </c:pt>
              </c:strCache>
            </c:strRef>
          </c:cat>
          <c:val>
            <c:numRef>
              <c:f>Arkusz1!$C$33:$C$39</c:f>
              <c:numCache>
                <c:formatCode>General</c:formatCode>
                <c:ptCount val="7"/>
                <c:pt idx="0">
                  <c:v>3</c:v>
                </c:pt>
                <c:pt idx="1">
                  <c:v>21</c:v>
                </c:pt>
                <c:pt idx="2">
                  <c:v>4</c:v>
                </c:pt>
                <c:pt idx="3">
                  <c:v>10</c:v>
                </c:pt>
                <c:pt idx="4">
                  <c:v>3</c:v>
                </c:pt>
                <c:pt idx="5">
                  <c:v>21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91-46A7-9D05-055742C04A63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Arkusz1!$B$33:$B$39</c:f>
              <c:strCache>
                <c:ptCount val="7"/>
                <c:pt idx="0">
                  <c:v>artystyczne</c:v>
                </c:pt>
                <c:pt idx="1">
                  <c:v>uniwersyteckie, pedagogiczne</c:v>
                </c:pt>
                <c:pt idx="2">
                  <c:v>ekonomiczne</c:v>
                </c:pt>
                <c:pt idx="3">
                  <c:v>medyczne</c:v>
                </c:pt>
                <c:pt idx="4">
                  <c:v>rolnicze/przyrodnicze</c:v>
                </c:pt>
                <c:pt idx="5">
                  <c:v>techniczne, w tym morskie i wojskowe</c:v>
                </c:pt>
                <c:pt idx="6">
                  <c:v>wychowania fizycznego</c:v>
                </c:pt>
              </c:strCache>
            </c:strRef>
          </c:cat>
          <c:val>
            <c:numRef>
              <c:f>Arkusz1!$D$33:$D$39</c:f>
              <c:numCache>
                <c:formatCode>General</c:formatCode>
                <c:ptCount val="7"/>
                <c:pt idx="0">
                  <c:v>11</c:v>
                </c:pt>
                <c:pt idx="1">
                  <c:v>5</c:v>
                </c:pt>
                <c:pt idx="2">
                  <c:v>1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91-46A7-9D05-055742C04A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04670128"/>
        <c:axId val="404668488"/>
      </c:barChart>
      <c:catAx>
        <c:axId val="4046701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04668488"/>
        <c:crosses val="autoZero"/>
        <c:auto val="1"/>
        <c:lblAlgn val="ctr"/>
        <c:lblOffset val="100"/>
        <c:noMultiLvlLbl val="0"/>
      </c:catAx>
      <c:valAx>
        <c:axId val="40466848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04670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66CCD-FBA9-4817-8076-7AC22BDB6599}" type="datetimeFigureOut">
              <a:rPr lang="pl-PL" smtClean="0"/>
              <a:t>27.01.2026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1F88C-3D02-4357-A1AF-30CD5D586C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2567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750C-AA3A-4C40-8A8E-7D8FA2B1FE6A}" type="datetimeFigureOut">
              <a:rPr lang="pl-PL" smtClean="0"/>
              <a:t>27.01.2026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32293-CF0A-45CE-8A97-72794F7D8F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4973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95536" y="4005064"/>
            <a:ext cx="8352928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9" name="Symbol zastępczy daty 8"/>
          <p:cNvSpPr>
            <a:spLocks noGrp="1"/>
          </p:cNvSpPr>
          <p:nvPr>
            <p:ph type="dt" sz="half" idx="10"/>
          </p:nvPr>
        </p:nvSpPr>
        <p:spPr>
          <a:xfrm>
            <a:off x="-11811" y="6093296"/>
            <a:ext cx="2133600" cy="365125"/>
          </a:xfrm>
        </p:spPr>
        <p:txBody>
          <a:bodyPr/>
          <a:lstStyle/>
          <a:p>
            <a:fld id="{555FC1AF-6F94-4EDA-AFC4-E02AB6B07789}" type="datetimeFigureOut">
              <a:rPr lang="pl-PL" smtClean="0"/>
              <a:t>27.01.2026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66BB-56A5-43DC-8C3A-BCCEF692E08D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18" name="Tytuł 17"/>
          <p:cNvSpPr>
            <a:spLocks noGrp="1"/>
          </p:cNvSpPr>
          <p:nvPr>
            <p:ph type="title"/>
          </p:nvPr>
        </p:nvSpPr>
        <p:spPr>
          <a:xfrm>
            <a:off x="395536" y="1556792"/>
            <a:ext cx="8352928" cy="1944216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420158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407685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FC1AF-6F94-4EDA-AFC4-E02AB6B07789}" type="datetimeFigureOut">
              <a:rPr lang="pl-PL" smtClean="0"/>
              <a:t>27.01.2026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66BB-56A5-43DC-8C3A-BCCEF692E08D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1514993" y="213186"/>
            <a:ext cx="6081343" cy="1080000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09956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421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421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FC1AF-6F94-4EDA-AFC4-E02AB6B07789}" type="datetimeFigureOut">
              <a:rPr lang="pl-PL" smtClean="0"/>
              <a:t>27.01.2026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66BB-56A5-43DC-8C3A-BCCEF692E0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5035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8464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8464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FC1AF-6F94-4EDA-AFC4-E02AB6B07789}" type="datetimeFigureOut">
              <a:rPr lang="pl-PL" smtClean="0"/>
              <a:t>27.01.2026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66BB-56A5-43DC-8C3A-BCCEF692E0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207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7259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FC1AF-6F94-4EDA-AFC4-E02AB6B07789}" type="datetimeFigureOut">
              <a:rPr lang="pl-PL" smtClean="0"/>
              <a:t>27.01.2026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66BB-56A5-43DC-8C3A-BCCEF692E0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970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FC1AF-6F94-4EDA-AFC4-E02AB6B07789}" type="datetimeFigureOut">
              <a:rPr lang="pl-PL" smtClean="0"/>
              <a:t>27.01.2026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66BB-56A5-43DC-8C3A-BCCEF692E08D}" type="slidenum">
              <a:rPr lang="pl-PL" smtClean="0"/>
              <a:t>‹#›</a:t>
            </a:fld>
            <a:endParaRPr lang="pl-PL"/>
          </a:p>
        </p:txBody>
      </p:sp>
      <p:sp>
        <p:nvSpPr>
          <p:cNvPr id="9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7544" y="1628800"/>
            <a:ext cx="8352928" cy="41764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40023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88224" y="274638"/>
            <a:ext cx="99595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FC1AF-6F94-4EDA-AFC4-E02AB6B07789}" type="datetimeFigureOut">
              <a:rPr lang="pl-PL" smtClean="0"/>
              <a:t>27.01.2026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66BB-56A5-43DC-8C3A-BCCEF692E0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308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ela z tytuł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abeli 9"/>
          <p:cNvSpPr>
            <a:spLocks noGrp="1"/>
          </p:cNvSpPr>
          <p:nvPr>
            <p:ph type="tbl" sz="quarter" idx="10"/>
          </p:nvPr>
        </p:nvSpPr>
        <p:spPr>
          <a:xfrm>
            <a:off x="1187624" y="1808957"/>
            <a:ext cx="6984776" cy="39600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pl-PL"/>
              <a:t>Kliknij ikonę, aby dodać tabelę</a:t>
            </a:r>
            <a:endParaRPr lang="pl-PL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6120680" cy="1080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1250" y="6096259"/>
            <a:ext cx="3086100" cy="365125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2"/>
          </p:nvPr>
        </p:nvSpPr>
        <p:spPr>
          <a:xfrm>
            <a:off x="-12990" y="6096873"/>
            <a:ext cx="2133600" cy="356463"/>
          </a:xfrm>
        </p:spPr>
        <p:txBody>
          <a:bodyPr/>
          <a:lstStyle/>
          <a:p>
            <a:fld id="{555FC1AF-6F94-4EDA-AFC4-E02AB6B07789}" type="datetimeFigureOut">
              <a:rPr lang="pl-PL" smtClean="0"/>
              <a:t>27.01.2026</a:t>
            </a:fld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3"/>
          </p:nvPr>
        </p:nvSpPr>
        <p:spPr>
          <a:xfrm>
            <a:off x="7029829" y="6043921"/>
            <a:ext cx="2133600" cy="365125"/>
          </a:xfrm>
        </p:spPr>
        <p:txBody>
          <a:bodyPr/>
          <a:lstStyle/>
          <a:p>
            <a:fld id="{222166BB-56A5-43DC-8C3A-BCCEF692E0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9630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ykres z tytułe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wykresu 2"/>
          <p:cNvSpPr>
            <a:spLocks noGrp="1"/>
          </p:cNvSpPr>
          <p:nvPr>
            <p:ph type="chart" sz="quarter" idx="10"/>
          </p:nvPr>
        </p:nvSpPr>
        <p:spPr>
          <a:xfrm>
            <a:off x="683568" y="2060848"/>
            <a:ext cx="7909560" cy="36083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pl-PL"/>
              <a:t>Kliknij ikonę, aby dodać wykres</a:t>
            </a:r>
            <a:endParaRPr lang="pl-PL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6264696" cy="108000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1250" y="6096259"/>
            <a:ext cx="3086100" cy="365125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2"/>
          </p:nvPr>
        </p:nvSpPr>
        <p:spPr>
          <a:xfrm>
            <a:off x="-12990" y="6096873"/>
            <a:ext cx="2133600" cy="356463"/>
          </a:xfrm>
        </p:spPr>
        <p:txBody>
          <a:bodyPr/>
          <a:lstStyle/>
          <a:p>
            <a:fld id="{555FC1AF-6F94-4EDA-AFC4-E02AB6B07789}" type="datetimeFigureOut">
              <a:rPr lang="pl-PL" smtClean="0"/>
              <a:t>27.01.2026</a:t>
            </a:fld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3"/>
          </p:nvPr>
        </p:nvSpPr>
        <p:spPr>
          <a:xfrm>
            <a:off x="7029829" y="6043921"/>
            <a:ext cx="2133600" cy="365125"/>
          </a:xfrm>
        </p:spPr>
        <p:txBody>
          <a:bodyPr/>
          <a:lstStyle/>
          <a:p>
            <a:fld id="{222166BB-56A5-43DC-8C3A-BCCEF692E0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468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16072" y="1559765"/>
            <a:ext cx="8496944" cy="4407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1900376" y="173919"/>
            <a:ext cx="6009335" cy="108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8" name="Prostokąt 7"/>
          <p:cNvSpPr/>
          <p:nvPr userDrawn="1"/>
        </p:nvSpPr>
        <p:spPr>
          <a:xfrm>
            <a:off x="-1" y="6453336"/>
            <a:ext cx="763200" cy="4046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1" name="Prostokąt 30"/>
          <p:cNvSpPr/>
          <p:nvPr userDrawn="1"/>
        </p:nvSpPr>
        <p:spPr>
          <a:xfrm>
            <a:off x="755576" y="6312028"/>
            <a:ext cx="763200" cy="5486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2" name="Prostokąt 31"/>
          <p:cNvSpPr/>
          <p:nvPr userDrawn="1"/>
        </p:nvSpPr>
        <p:spPr>
          <a:xfrm>
            <a:off x="1513488" y="6591522"/>
            <a:ext cx="763200" cy="2649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3" name="Prostokąt 32"/>
          <p:cNvSpPr/>
          <p:nvPr userDrawn="1"/>
        </p:nvSpPr>
        <p:spPr>
          <a:xfrm>
            <a:off x="2267744" y="6309320"/>
            <a:ext cx="766800" cy="548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4" name="Prostokąt 33"/>
          <p:cNvSpPr/>
          <p:nvPr userDrawn="1"/>
        </p:nvSpPr>
        <p:spPr>
          <a:xfrm>
            <a:off x="3029144" y="6597352"/>
            <a:ext cx="766800" cy="2604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5" name="Prostokąt 34"/>
          <p:cNvSpPr/>
          <p:nvPr userDrawn="1"/>
        </p:nvSpPr>
        <p:spPr>
          <a:xfrm>
            <a:off x="3791196" y="6462175"/>
            <a:ext cx="763200" cy="395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6" name="Prostokąt 35"/>
          <p:cNvSpPr/>
          <p:nvPr userDrawn="1"/>
        </p:nvSpPr>
        <p:spPr>
          <a:xfrm>
            <a:off x="4550059" y="6175097"/>
            <a:ext cx="763200" cy="68290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7" name="Prostokąt 36"/>
          <p:cNvSpPr/>
          <p:nvPr userDrawn="1"/>
        </p:nvSpPr>
        <p:spPr>
          <a:xfrm>
            <a:off x="5308511" y="6463130"/>
            <a:ext cx="763200" cy="39487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8" name="Prostokąt 37"/>
          <p:cNvSpPr/>
          <p:nvPr userDrawn="1"/>
        </p:nvSpPr>
        <p:spPr>
          <a:xfrm>
            <a:off x="6066439" y="6333647"/>
            <a:ext cx="766800" cy="5243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Prostokąt 16"/>
          <p:cNvSpPr/>
          <p:nvPr userDrawn="1"/>
        </p:nvSpPr>
        <p:spPr>
          <a:xfrm>
            <a:off x="6833239" y="6187524"/>
            <a:ext cx="766800" cy="6704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rostokąt 17"/>
          <p:cNvSpPr/>
          <p:nvPr userDrawn="1"/>
        </p:nvSpPr>
        <p:spPr>
          <a:xfrm>
            <a:off x="7598367" y="6562309"/>
            <a:ext cx="763200" cy="29569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Prostokąt 18"/>
          <p:cNvSpPr/>
          <p:nvPr userDrawn="1"/>
        </p:nvSpPr>
        <p:spPr>
          <a:xfrm>
            <a:off x="8351347" y="6316925"/>
            <a:ext cx="792000" cy="5410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-12990" y="6096873"/>
            <a:ext cx="2133600" cy="356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FC1AF-6F94-4EDA-AFC4-E02AB6B07789}" type="datetimeFigureOut">
              <a:rPr lang="pl-PL" smtClean="0"/>
              <a:t>27.01.2026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404592" y="607440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7029829" y="604392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166BB-56A5-43DC-8C3A-BCCEF692E08D}" type="slidenum">
              <a:rPr lang="pl-PL" smtClean="0"/>
              <a:t>‹#›</a:t>
            </a:fld>
            <a:endParaRPr lang="pl-PL" dirty="0"/>
          </a:p>
        </p:txBody>
      </p:sp>
      <p:pic>
        <p:nvPicPr>
          <p:cNvPr id="7" name="Picture 2" descr="Analiza Funkcjonowania Bibliotek Naukowych – wskaźniki efektywności i ...">
            <a:extLst>
              <a:ext uri="{FF2B5EF4-FFF2-40B4-BE49-F238E27FC236}">
                <a16:creationId xmlns:a16="http://schemas.microsoft.com/office/drawing/2014/main" id="{21C5E135-AC32-7A81-ADCD-B03DCA17A2F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1312"/>
            <a:ext cx="1577309" cy="1351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078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7" r:id="rId5"/>
    <p:sldLayoutId id="2147483658" r:id="rId6"/>
    <p:sldLayoutId id="2147483659" r:id="rId7"/>
    <p:sldLayoutId id="2147483673" r:id="rId8"/>
    <p:sldLayoutId id="2147483674" r:id="rId9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Ø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ü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v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indent="-3429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253DE07-5F27-E876-06E3-CE62BC42A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772816"/>
            <a:ext cx="8352928" cy="1944216"/>
          </a:xfrm>
        </p:spPr>
        <p:txBody>
          <a:bodyPr>
            <a:normAutofit fontScale="90000"/>
          </a:bodyPr>
          <a:lstStyle/>
          <a:p>
            <a:r>
              <a:rPr lang="pl-PL" sz="4400" dirty="0"/>
              <a:t>ANALIZA FUNKCJONOWANIA </a:t>
            </a:r>
            <a:br>
              <a:rPr lang="pl-PL" sz="4400" dirty="0"/>
            </a:br>
            <a:r>
              <a:rPr lang="pl-PL" sz="4400" dirty="0"/>
              <a:t>BIBLIOTEK NAUKOWYCH</a:t>
            </a:r>
            <a:br>
              <a:rPr lang="pl-PL" sz="4400" dirty="0"/>
            </a:br>
            <a:br>
              <a:rPr lang="pl-PL" sz="4400" dirty="0"/>
            </a:br>
            <a:r>
              <a:rPr lang="pl-PL" sz="4000" dirty="0"/>
              <a:t>Kilka słów o projekcie</a:t>
            </a:r>
          </a:p>
        </p:txBody>
      </p:sp>
      <p:sp>
        <p:nvSpPr>
          <p:cNvPr id="6" name="Podtytuł 5">
            <a:extLst>
              <a:ext uri="{FF2B5EF4-FFF2-40B4-BE49-F238E27FC236}">
                <a16:creationId xmlns:a16="http://schemas.microsoft.com/office/drawing/2014/main" id="{5B5C0306-6D72-E553-A8BC-CD9B01A386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4581128"/>
            <a:ext cx="8352928" cy="1270992"/>
          </a:xfrm>
        </p:spPr>
        <p:txBody>
          <a:bodyPr>
            <a:normAutofit/>
          </a:bodyPr>
          <a:lstStyle/>
          <a:p>
            <a:endParaRPr lang="pl-PL" sz="3600" b="1" dirty="0"/>
          </a:p>
          <a:p>
            <a:r>
              <a:rPr lang="pl-PL" b="1" dirty="0">
                <a:solidFill>
                  <a:srgbClr val="A3B2BF"/>
                </a:solidFill>
              </a:rPr>
              <a:t>Małgorzata Dąbrowicz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02020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DCCFEE7-7FA6-422D-A921-1FDC307AE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b="1" dirty="0"/>
              <a:t>Edyta Strzelczyk </a:t>
            </a:r>
            <a:r>
              <a:rPr lang="pl-PL" dirty="0"/>
              <a:t>(PW) – koordynator merytoryczny;</a:t>
            </a:r>
          </a:p>
          <a:p>
            <a:r>
              <a:rPr lang="pl-PL" b="1" dirty="0"/>
              <a:t>Sandra Szczepanowska</a:t>
            </a:r>
            <a:r>
              <a:rPr lang="pl-PL" dirty="0"/>
              <a:t> (UAM) – sekretarz ZSBN, konsultant dla bibliotek uniwersyteckich;</a:t>
            </a:r>
          </a:p>
          <a:p>
            <a:r>
              <a:rPr lang="pl-PL" b="1" dirty="0"/>
              <a:t>dr Anastazja </a:t>
            </a:r>
            <a:r>
              <a:rPr lang="pl-PL" b="1" dirty="0" err="1"/>
              <a:t>Śniechowska</a:t>
            </a:r>
            <a:r>
              <a:rPr lang="pl-PL" b="1" dirty="0"/>
              <a:t>-Karpińska</a:t>
            </a:r>
            <a:r>
              <a:rPr lang="pl-PL" dirty="0"/>
              <a:t> (UML) – konsultant dla bibliotek uczelni medycznych;</a:t>
            </a:r>
          </a:p>
          <a:p>
            <a:r>
              <a:rPr lang="pl-PL" b="1" dirty="0"/>
              <a:t>dr Dawid </a:t>
            </a:r>
            <a:r>
              <a:rPr lang="pl-PL" b="1" dirty="0" err="1"/>
              <a:t>Kościewicz</a:t>
            </a:r>
            <a:r>
              <a:rPr lang="pl-PL" b="1" dirty="0"/>
              <a:t> </a:t>
            </a:r>
            <a:r>
              <a:rPr lang="pl-PL" dirty="0"/>
              <a:t>(UEW) – konsultant dla bibliotek uczelni technicznych i pozostałych;</a:t>
            </a:r>
          </a:p>
          <a:p>
            <a:r>
              <a:rPr lang="pl-PL" b="1" dirty="0"/>
              <a:t>Marek Górski </a:t>
            </a:r>
            <a:r>
              <a:rPr lang="pl-PL" dirty="0"/>
              <a:t>(PK);</a:t>
            </a:r>
          </a:p>
          <a:p>
            <a:r>
              <a:rPr lang="pl-PL" b="1" dirty="0"/>
              <a:t>dr Stanisław Skórka </a:t>
            </a:r>
            <a:r>
              <a:rPr lang="pl-PL" dirty="0"/>
              <a:t>(AGH);</a:t>
            </a:r>
          </a:p>
          <a:p>
            <a:r>
              <a:rPr lang="pl-PL" b="1" dirty="0"/>
              <a:t>Justyna </a:t>
            </a:r>
            <a:r>
              <a:rPr lang="pl-PL" b="1" dirty="0" err="1"/>
              <a:t>Stoltmann</a:t>
            </a:r>
            <a:r>
              <a:rPr lang="pl-PL" b="1" dirty="0"/>
              <a:t>-Prędka </a:t>
            </a:r>
            <a:r>
              <a:rPr lang="pl-PL" dirty="0"/>
              <a:t>(UAM);</a:t>
            </a:r>
          </a:p>
          <a:p>
            <a:r>
              <a:rPr lang="pl-PL" b="1" dirty="0"/>
              <a:t>dr Małgorzata Dąbrowicz </a:t>
            </a:r>
            <a:r>
              <a:rPr lang="pl-PL" dirty="0"/>
              <a:t>(UAM) – kierownik ZSBN.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72D6E7A-6E50-4018-B1F9-3EFBC28D4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993" y="213186"/>
            <a:ext cx="7017447" cy="1080000"/>
          </a:xfrm>
        </p:spPr>
        <p:txBody>
          <a:bodyPr>
            <a:normAutofit fontScale="90000"/>
          </a:bodyPr>
          <a:lstStyle/>
          <a:p>
            <a:r>
              <a:rPr lang="pl-PL" dirty="0"/>
              <a:t>Zespół ds. Standardów </a:t>
            </a:r>
            <a:br>
              <a:rPr lang="pl-PL" dirty="0"/>
            </a:br>
            <a:r>
              <a:rPr lang="pl-PL" dirty="0"/>
              <a:t>dla Bibliotek Naukowych:</a:t>
            </a:r>
          </a:p>
        </p:txBody>
      </p:sp>
    </p:spTree>
    <p:extLst>
      <p:ext uri="{BB962C8B-B14F-4D97-AF65-F5344CB8AC3E}">
        <p14:creationId xmlns:p14="http://schemas.microsoft.com/office/powerpoint/2010/main" val="907737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DCCFEE7-7FA6-422D-A921-1FDC307AE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/>
              <a:t>Pozyskiwanie danych w celu opracowania oraz analizy wskaźników i standardów dla bibliotek naukowych w Polsce.</a:t>
            </a:r>
          </a:p>
          <a:p>
            <a:r>
              <a:rPr lang="pl-PL" dirty="0"/>
              <a:t>Opracowywanie i publikowanie rocznych raportów na podstawie analiz.</a:t>
            </a:r>
          </a:p>
          <a:p>
            <a:r>
              <a:rPr lang="pl-PL" dirty="0"/>
              <a:t>Prowadzenie badań porównawczych ze wskaźnikami i standardami funkcjonowania bibliotek zagranicznych.</a:t>
            </a:r>
          </a:p>
          <a:p>
            <a:r>
              <a:rPr lang="pl-PL" dirty="0"/>
              <a:t>Opracowanie i modyfikacja metod oraz narzędzi systematycznej oceny działania, wpływu i wartości bibliotek naukowych, opartych na analizie i porównaniach danych statystycznych oraz wskaźników funkcjonalności, a także badaniach odbiorców usług bibliotecznych.</a:t>
            </a:r>
          </a:p>
          <a:p>
            <a:r>
              <a:rPr lang="pl-PL" dirty="0"/>
              <a:t>Rekomendowanie wskaźników organizatorom bibliotek, twórcom rankingów oraz innym instytucjom i organizacjom.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72D6E7A-6E50-4018-B1F9-3EFBC28D4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Cele projektu</a:t>
            </a:r>
          </a:p>
        </p:txBody>
      </p:sp>
    </p:spTree>
    <p:extLst>
      <p:ext uri="{BB962C8B-B14F-4D97-AF65-F5344CB8AC3E}">
        <p14:creationId xmlns:p14="http://schemas.microsoft.com/office/powerpoint/2010/main" val="2888334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DCCFEE7-7FA6-422D-A921-1FDC307AE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pl-PL" dirty="0"/>
          </a:p>
          <a:p>
            <a:r>
              <a:rPr lang="pl-PL" dirty="0"/>
              <a:t>Dyrektorzy bibliotek mają dostęp do bazy danych w zakresie wprowadzania, przeglądania i analizowania danych dotyczących biblioteki, którą reprezentują.</a:t>
            </a:r>
          </a:p>
          <a:p>
            <a:endParaRPr lang="pl-PL" dirty="0"/>
          </a:p>
          <a:p>
            <a:r>
              <a:rPr lang="pl-PL" dirty="0"/>
              <a:t>Wszelkie dane szczegółowe zawarte w bazie danych są poufne i nie mogą być w żadnej formie rozpowszechniane bez zgody ZSBN oraz instytucji, której dotyczą. 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72D6E7A-6E50-4018-B1F9-3EFBC28D4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Dostęp do danych, </a:t>
            </a:r>
            <a:br>
              <a:rPr lang="pl-PL" dirty="0"/>
            </a:br>
            <a:r>
              <a:rPr lang="pl-PL" dirty="0"/>
              <a:t>zasada poufności</a:t>
            </a:r>
          </a:p>
        </p:txBody>
      </p:sp>
    </p:spTree>
    <p:extLst>
      <p:ext uri="{BB962C8B-B14F-4D97-AF65-F5344CB8AC3E}">
        <p14:creationId xmlns:p14="http://schemas.microsoft.com/office/powerpoint/2010/main" val="395194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8D7F26-A32E-444E-8E49-023B1BE58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Formularz AFBN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5C8418-3DDC-4E2C-890B-3624423FA0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924944"/>
            <a:ext cx="3682752" cy="30243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b="1" dirty="0"/>
              <a:t>Dane statystyczne </a:t>
            </a:r>
            <a:r>
              <a:rPr lang="pl-PL" dirty="0"/>
              <a:t>(156) – kategorie: </a:t>
            </a:r>
          </a:p>
          <a:p>
            <a:pPr lvl="1"/>
            <a:r>
              <a:rPr lang="pl-PL" dirty="0"/>
              <a:t>Pracownicy biblioteki, </a:t>
            </a:r>
          </a:p>
          <a:p>
            <a:pPr lvl="1"/>
            <a:r>
              <a:rPr lang="pl-PL" dirty="0"/>
              <a:t>Zbiory biblioteczne, </a:t>
            </a:r>
          </a:p>
          <a:p>
            <a:pPr lvl="1"/>
            <a:r>
              <a:rPr lang="pl-PL" dirty="0"/>
              <a:t>Finanse, </a:t>
            </a:r>
          </a:p>
          <a:p>
            <a:pPr lvl="1"/>
            <a:r>
              <a:rPr lang="pl-PL" dirty="0"/>
              <a:t>Dostęp i wyposażenie, </a:t>
            </a:r>
          </a:p>
          <a:p>
            <a:pPr lvl="1"/>
            <a:r>
              <a:rPr lang="pl-PL" dirty="0"/>
              <a:t>Użytkownicy, </a:t>
            </a:r>
          </a:p>
          <a:p>
            <a:pPr lvl="1"/>
            <a:r>
              <a:rPr lang="pl-PL" dirty="0"/>
              <a:t>Usługi i korzystanie, </a:t>
            </a:r>
          </a:p>
          <a:p>
            <a:pPr lvl="1"/>
            <a:r>
              <a:rPr lang="pl-PL" dirty="0"/>
              <a:t>Inne.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F71D589-E70D-4F26-8BEE-D051748A8D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99992" y="2924944"/>
            <a:ext cx="4464496" cy="31683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b="1" dirty="0"/>
              <a:t>Wskaźniki funkcjonalności </a:t>
            </a:r>
            <a:r>
              <a:rPr lang="pl-PL" dirty="0"/>
              <a:t>(116): </a:t>
            </a:r>
          </a:p>
          <a:p>
            <a:pPr lvl="1"/>
            <a:r>
              <a:rPr lang="pl-PL" dirty="0"/>
              <a:t>ogólne (17);</a:t>
            </a:r>
          </a:p>
          <a:p>
            <a:pPr lvl="1"/>
            <a:r>
              <a:rPr lang="pl-PL" dirty="0"/>
              <a:t>finansowe (36); </a:t>
            </a:r>
          </a:p>
          <a:p>
            <a:pPr lvl="1"/>
            <a:r>
              <a:rPr lang="pl-PL" dirty="0"/>
              <a:t>dotyczące zbiorów (20); </a:t>
            </a:r>
          </a:p>
          <a:p>
            <a:pPr lvl="1"/>
            <a:r>
              <a:rPr lang="pl-PL" dirty="0"/>
              <a:t>dotyczące korzystania z usług (29),  </a:t>
            </a:r>
          </a:p>
          <a:p>
            <a:pPr lvl="1"/>
            <a:r>
              <a:rPr lang="pl-PL" dirty="0"/>
              <a:t>dotyczące pracowników (14).</a:t>
            </a:r>
          </a:p>
          <a:p>
            <a:r>
              <a:rPr lang="pl-PL" sz="2600" dirty="0"/>
              <a:t>Przeliczane na: użytkownika, studenta, studenta st. </a:t>
            </a:r>
            <a:r>
              <a:rPr lang="pl-PL" sz="2600" dirty="0" err="1"/>
              <a:t>stacjon</a:t>
            </a:r>
            <a:r>
              <a:rPr lang="pl-PL" sz="2600" dirty="0"/>
              <a:t>. </a:t>
            </a:r>
          </a:p>
          <a:p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2998CAA9-39F8-43BA-AEBF-DF0F3B807E27}"/>
              </a:ext>
            </a:extLst>
          </p:cNvPr>
          <p:cNvSpPr/>
          <p:nvPr/>
        </p:nvSpPr>
        <p:spPr>
          <a:xfrm>
            <a:off x="719572" y="1353541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Dopracowywany co roku pod kątem liczby i treści pytań w oparciu o wyniki badań i feedback użytkowników.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2400" dirty="0"/>
              <a:t>70 proc. zgodności z formularzem </a:t>
            </a:r>
            <a:r>
              <a:rPr lang="pl-PL" sz="2400" b="1" dirty="0"/>
              <a:t>GUS</a:t>
            </a:r>
            <a:r>
              <a:rPr lang="pl-PL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6263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F72D6E7A-6E50-4018-B1F9-3EFBC28D4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704" y="260648"/>
            <a:ext cx="6441383" cy="1080000"/>
          </a:xfrm>
        </p:spPr>
        <p:txBody>
          <a:bodyPr>
            <a:normAutofit fontScale="90000"/>
          </a:bodyPr>
          <a:lstStyle/>
          <a:p>
            <a:r>
              <a:rPr lang="pl-PL" dirty="0"/>
              <a:t>Biblioteki/uczelnie w AFBN</a:t>
            </a:r>
          </a:p>
        </p:txBody>
      </p:sp>
      <p:graphicFrame>
        <p:nvGraphicFramePr>
          <p:cNvPr id="4" name="Symbol zastępczy zawartości 4">
            <a:extLst>
              <a:ext uri="{FF2B5EF4-FFF2-40B4-BE49-F238E27FC236}">
                <a16:creationId xmlns:a16="http://schemas.microsoft.com/office/drawing/2014/main" id="{C3A63559-12B0-4043-BC96-2627D6D771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3977717"/>
              </p:ext>
            </p:extLst>
          </p:nvPr>
        </p:nvGraphicFramePr>
        <p:xfrm>
          <a:off x="107504" y="1340648"/>
          <a:ext cx="8928992" cy="511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401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F72D6E7A-6E50-4018-B1F9-3EFBC28D4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Biblioteki uczelniane (KDBASP) w AFBN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61FFCF84-38B3-42A5-808A-BE7A865EE5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368653"/>
              </p:ext>
            </p:extLst>
          </p:nvPr>
        </p:nvGraphicFramePr>
        <p:xfrm>
          <a:off x="1007418" y="1484784"/>
          <a:ext cx="8136582" cy="440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7007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DCCFEE7-7FA6-422D-A921-1FDC307AE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77</a:t>
            </a:r>
            <a:r>
              <a:rPr lang="pl-PL" dirty="0"/>
              <a:t> zarejestrowanych bibliotek szkół wyższych (wg stanu na lipiec 2025 r.), </a:t>
            </a:r>
          </a:p>
          <a:p>
            <a:pPr lvl="1"/>
            <a:r>
              <a:rPr lang="pl-PL" dirty="0"/>
              <a:t>w tym </a:t>
            </a:r>
            <a:r>
              <a:rPr lang="pl-PL" b="1" dirty="0"/>
              <a:t>66</a:t>
            </a:r>
            <a:r>
              <a:rPr lang="pl-PL" dirty="0"/>
              <a:t> </a:t>
            </a:r>
            <a:r>
              <a:rPr lang="pl-PL" b="1" dirty="0"/>
              <a:t>bibliotek</a:t>
            </a:r>
            <a:r>
              <a:rPr lang="pl-PL" dirty="0"/>
              <a:t> </a:t>
            </a:r>
            <a:r>
              <a:rPr lang="pl-PL" b="1" dirty="0"/>
              <a:t>uczelni publicznych</a:t>
            </a:r>
            <a:r>
              <a:rPr lang="pl-PL" dirty="0"/>
              <a:t>.</a:t>
            </a:r>
          </a:p>
          <a:p>
            <a:endParaRPr lang="pl-PL" dirty="0"/>
          </a:p>
          <a:p>
            <a:r>
              <a:rPr lang="pl-PL" dirty="0"/>
              <a:t>W 2025 roku formularz wypełniło </a:t>
            </a:r>
            <a:r>
              <a:rPr lang="pl-PL" b="1" dirty="0"/>
              <a:t>58 bibliotek</a:t>
            </a:r>
            <a:r>
              <a:rPr lang="pl-PL" dirty="0"/>
              <a:t>.</a:t>
            </a:r>
          </a:p>
          <a:p>
            <a:endParaRPr lang="pl-PL" dirty="0"/>
          </a:p>
          <a:p>
            <a:r>
              <a:rPr lang="pl-PL" dirty="0">
                <a:solidFill>
                  <a:srgbClr val="FF0000"/>
                </a:solidFill>
              </a:rPr>
              <a:t>Naszym celem jest pozyskanie do udziału w projekcie </a:t>
            </a:r>
            <a:r>
              <a:rPr lang="pl-PL" b="1" dirty="0">
                <a:solidFill>
                  <a:srgbClr val="FF0000"/>
                </a:solidFill>
              </a:rPr>
              <a:t>wszystkich</a:t>
            </a:r>
            <a:r>
              <a:rPr lang="pl-PL" dirty="0">
                <a:solidFill>
                  <a:srgbClr val="FF0000"/>
                </a:solidFill>
              </a:rPr>
              <a:t> bibliotek! </a:t>
            </a:r>
            <a:r>
              <a:rPr lang="pl-PL" dirty="0">
                <a:sym typeface="Wingdings" panose="05000000000000000000" pitchFamily="2" charset="2"/>
              </a:rPr>
              <a:t>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72D6E7A-6E50-4018-B1F9-3EFBC28D4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260648"/>
            <a:ext cx="6081343" cy="1080000"/>
          </a:xfrm>
        </p:spPr>
        <p:txBody>
          <a:bodyPr>
            <a:normAutofit/>
          </a:bodyPr>
          <a:lstStyle/>
          <a:p>
            <a:r>
              <a:rPr lang="pl-PL" dirty="0"/>
              <a:t>Biblioteki w projekcie</a:t>
            </a:r>
          </a:p>
        </p:txBody>
      </p:sp>
    </p:spTree>
    <p:extLst>
      <p:ext uri="{BB962C8B-B14F-4D97-AF65-F5344CB8AC3E}">
        <p14:creationId xmlns:p14="http://schemas.microsoft.com/office/powerpoint/2010/main" val="193751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F72D6E7A-6E50-4018-B1F9-3EFBC28D4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260648"/>
            <a:ext cx="6945439" cy="1080000"/>
          </a:xfrm>
        </p:spPr>
        <p:txBody>
          <a:bodyPr>
            <a:normAutofit fontScale="90000"/>
          </a:bodyPr>
          <a:lstStyle/>
          <a:p>
            <a:r>
              <a:rPr lang="pl-PL" b="0" dirty="0"/>
              <a:t>Korzyści z udziału w projekcie</a:t>
            </a:r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466E1576-4E32-43DC-9A17-4B03BA1A7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2000" dirty="0"/>
              <a:t>Automatyczne generowanie wskaźników efektywności.</a:t>
            </a:r>
          </a:p>
          <a:p>
            <a:r>
              <a:rPr lang="pl-PL" sz="2000" dirty="0"/>
              <a:t>Porównywanie wartości wskaźników własnej biblioteki z uśrednionymi danymi określonej  grupy bibliotek.</a:t>
            </a:r>
          </a:p>
          <a:p>
            <a:r>
              <a:rPr lang="pl-PL" sz="2000" dirty="0"/>
              <a:t>Przeglądanie i analiza danych własnej biblioteki według różnych kryteriów i na przestrzeni lat.</a:t>
            </a:r>
          </a:p>
          <a:p>
            <a:r>
              <a:rPr lang="pl-PL" sz="2000" dirty="0"/>
              <a:t>Systematyczne gromadzenie i archiwizowanie danych w jednym miejscu.</a:t>
            </a:r>
          </a:p>
          <a:p>
            <a:r>
              <a:rPr lang="pl-PL" sz="2000" dirty="0"/>
              <a:t>Nieograniczony dostęp do danych własnej biblioteki.</a:t>
            </a:r>
          </a:p>
          <a:p>
            <a:r>
              <a:rPr lang="pl-PL" sz="2000" dirty="0"/>
              <a:t>Pobieranie przez biblioteki danych ze swoich formularzy do rankingów itp.</a:t>
            </a:r>
          </a:p>
          <a:p>
            <a:r>
              <a:rPr lang="pl-PL" sz="2000" dirty="0"/>
              <a:t>Wykorzystywanie w formularzu AFBN danych z GUS.</a:t>
            </a:r>
          </a:p>
          <a:p>
            <a:r>
              <a:rPr lang="pl-PL" sz="2000" dirty="0"/>
              <a:t>Opieka merytoryczna ze strony Zespołu ds. Standardów dla Bibliotek Naukowych (ZSBN), w tym szkolenia, materiały itp.</a:t>
            </a:r>
          </a:p>
          <a:p>
            <a:r>
              <a:rPr lang="pl-PL" sz="2000" dirty="0"/>
              <a:t>Atrakcyjna wizualizacja danych – automatyczne wykresy, diagramy itd. </a:t>
            </a:r>
          </a:p>
        </p:txBody>
      </p:sp>
    </p:spTree>
    <p:extLst>
      <p:ext uri="{BB962C8B-B14F-4D97-AF65-F5344CB8AC3E}">
        <p14:creationId xmlns:p14="http://schemas.microsoft.com/office/powerpoint/2010/main" val="972023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DCCFEE7-7FA6-422D-A921-1FDC307AE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b="1" dirty="0"/>
              <a:t>AFBN</a:t>
            </a:r>
            <a:r>
              <a:rPr lang="pl-PL" dirty="0"/>
              <a:t>, działający w ramach KDBASP, jest </a:t>
            </a:r>
            <a:r>
              <a:rPr lang="pl-PL" b="1" dirty="0"/>
              <a:t>główną formą współpracy bibliotek naukowych w tworzeniu wspólnych wytycznych i ram dla funkcjonowania biblioteki</a:t>
            </a:r>
            <a:r>
              <a:rPr lang="pl-PL" dirty="0"/>
              <a:t>.</a:t>
            </a:r>
          </a:p>
          <a:p>
            <a:r>
              <a:rPr lang="pl-PL" dirty="0"/>
              <a:t>Udział w AFBN jest dobrowolny, a jednocześnie wiąże się z szeregiem </a:t>
            </a:r>
            <a:r>
              <a:rPr lang="pl-PL" b="1" dirty="0"/>
              <a:t>korzyści dla bibliotek i dyrektorów </a:t>
            </a:r>
            <a:r>
              <a:rPr lang="pl-PL" dirty="0"/>
              <a:t>– od automatycznego generowania wskaźników efektywności po stałe wsparcie konsultantów ZSBN.</a:t>
            </a:r>
          </a:p>
          <a:p>
            <a:r>
              <a:rPr lang="pl-PL" dirty="0"/>
              <a:t>W ciągu ostatniej dekady </a:t>
            </a:r>
            <a:r>
              <a:rPr lang="pl-PL" b="1" dirty="0"/>
              <a:t>projekt AFBN nieustannie się rozwija</a:t>
            </a:r>
            <a:r>
              <a:rPr lang="pl-PL" dirty="0"/>
              <a:t>, oferując bibliotekom nowe funkcjonalności, w tym łatwe w użyciu narzędzia analizy i wizualizacji danych oraz wskaźników efektywności, a także promując badanie satysfakcji użytkowników.</a:t>
            </a:r>
          </a:p>
          <a:p>
            <a:r>
              <a:rPr lang="pl-PL" dirty="0"/>
              <a:t>Udostępniony w 2022 roku arkusz </a:t>
            </a:r>
            <a:r>
              <a:rPr lang="pl-PL" b="1" dirty="0"/>
              <a:t>wizualizacji danych </a:t>
            </a:r>
            <a:r>
              <a:rPr lang="pl-PL" dirty="0"/>
              <a:t>(szablon automatycznych wykresów w MS Excel) pozwala na porównanie danych biblioteki z medianą oraz porównanie danych z roku bieżącego (mediana, średnia, minimum, maksimum) –wg typu biblioteki/wszystkich bibliotek.</a:t>
            </a:r>
          </a:p>
          <a:p>
            <a:r>
              <a:rPr lang="pl-PL" dirty="0"/>
              <a:t>Wskaźniki efektywności własnej biblioteki (na tle innych) można różnorako, praktycznie i twórczo </a:t>
            </a:r>
            <a:r>
              <a:rPr lang="pl-PL" b="1" dirty="0"/>
              <a:t>wykorzystywać</a:t>
            </a:r>
            <a:r>
              <a:rPr lang="pl-PL" dirty="0"/>
              <a:t>!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72D6E7A-6E50-4018-B1F9-3EFBC28D4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3728" y="353523"/>
            <a:ext cx="6081343" cy="1080000"/>
          </a:xfrm>
        </p:spPr>
        <p:txBody>
          <a:bodyPr>
            <a:normAutofit fontScale="90000"/>
          </a:bodyPr>
          <a:lstStyle/>
          <a:p>
            <a:r>
              <a:rPr lang="pl-PL" dirty="0"/>
              <a:t>AFBN – dlaczego warto?</a:t>
            </a:r>
          </a:p>
        </p:txBody>
      </p:sp>
    </p:spTree>
    <p:extLst>
      <p:ext uri="{BB962C8B-B14F-4D97-AF65-F5344CB8AC3E}">
        <p14:creationId xmlns:p14="http://schemas.microsoft.com/office/powerpoint/2010/main" val="2441155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DCCFEE7-7FA6-422D-A921-1FDC307AE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r>
              <a:rPr lang="pl-PL" dirty="0"/>
              <a:t>Baza wiedzy o projekcie – w tym źródło dodatkowych narzędzi, materiałów i opracowań – strona internetowa: </a:t>
            </a:r>
          </a:p>
          <a:p>
            <a:pPr marL="0" indent="0" algn="ctr">
              <a:buNone/>
            </a:pPr>
            <a:endParaRPr lang="pl-PL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b="1" dirty="0">
                <a:solidFill>
                  <a:srgbClr val="FF0000"/>
                </a:solidFill>
                <a:cs typeface="Times New Roman" panose="02020603050405020304" pitchFamily="18" charset="0"/>
              </a:rPr>
              <a:t>afb.sbp.pl/</a:t>
            </a:r>
            <a:r>
              <a:rPr lang="pl-PL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afbn</a:t>
            </a:r>
            <a:endParaRPr lang="pl-PL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72D6E7A-6E50-4018-B1F9-3EFBC28D4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AFBN – informacje</a:t>
            </a:r>
          </a:p>
        </p:txBody>
      </p:sp>
    </p:spTree>
    <p:extLst>
      <p:ext uri="{BB962C8B-B14F-4D97-AF65-F5344CB8AC3E}">
        <p14:creationId xmlns:p14="http://schemas.microsoft.com/office/powerpoint/2010/main" val="246006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DCCFEE7-7FA6-422D-A921-1FDC307AE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Pokazanie </a:t>
            </a:r>
            <a:r>
              <a:rPr lang="pl-PL" b="1" dirty="0"/>
              <a:t>dorobku</a:t>
            </a:r>
            <a:r>
              <a:rPr lang="pl-PL" dirty="0"/>
              <a:t> i ogromnego </a:t>
            </a:r>
            <a:r>
              <a:rPr lang="pl-PL" b="1" dirty="0"/>
              <a:t>potencjału</a:t>
            </a:r>
            <a:r>
              <a:rPr lang="pl-PL" dirty="0"/>
              <a:t> projektu AFBN, gotowego do wykorzystania w </a:t>
            </a:r>
            <a:r>
              <a:rPr lang="pl-PL" b="1" dirty="0"/>
              <a:t>zarządzaniu</a:t>
            </a:r>
            <a:r>
              <a:rPr lang="pl-PL" dirty="0"/>
              <a:t> biblioteką. </a:t>
            </a:r>
          </a:p>
          <a:p>
            <a:endParaRPr lang="pl-PL" dirty="0"/>
          </a:p>
          <a:p>
            <a:r>
              <a:rPr lang="pl-PL" b="1" dirty="0"/>
              <a:t>Promocja</a:t>
            </a:r>
            <a:r>
              <a:rPr lang="pl-PL" dirty="0"/>
              <a:t> projektu i przekonanie do udziału w nim wszystkich bibliotek akademickich w celu uzyskania pełniejszego obrazu ich funkcjonowania.</a:t>
            </a:r>
          </a:p>
          <a:p>
            <a:pPr lvl="1"/>
            <a:r>
              <a:rPr lang="pl-PL" dirty="0"/>
              <a:t>Nowi dyrektorzy w ramach KDBASP w latach 2021-2025 – 50 osób (56 proc.)</a:t>
            </a:r>
          </a:p>
          <a:p>
            <a:endParaRPr lang="pl-PL" dirty="0"/>
          </a:p>
          <a:p>
            <a:r>
              <a:rPr lang="pl-PL" b="1" dirty="0"/>
              <a:t>Jubileusz</a:t>
            </a:r>
            <a:r>
              <a:rPr lang="pl-PL" dirty="0"/>
              <a:t> 25-lecia AFBN.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72D6E7A-6E50-4018-B1F9-3EFBC28D4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Nasze cele</a:t>
            </a:r>
            <a:endParaRPr lang="pl-PL" b="0" dirty="0"/>
          </a:p>
        </p:txBody>
      </p:sp>
    </p:spTree>
    <p:extLst>
      <p:ext uri="{BB962C8B-B14F-4D97-AF65-F5344CB8AC3E}">
        <p14:creationId xmlns:p14="http://schemas.microsoft.com/office/powerpoint/2010/main" val="304131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DCCFEE7-7FA6-422D-A921-1FDC307AE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Koniec lat 90. XX wieku:</a:t>
            </a:r>
          </a:p>
          <a:p>
            <a:pPr lvl="1"/>
            <a:r>
              <a:rPr lang="pl-PL" b="1" dirty="0"/>
              <a:t>Współpraca międzybiblioteczna</a:t>
            </a:r>
            <a:r>
              <a:rPr lang="pl-PL" dirty="0"/>
              <a:t> (NUKAT, </a:t>
            </a:r>
            <a:r>
              <a:rPr lang="pl-PL" dirty="0" err="1"/>
              <a:t>BazTech</a:t>
            </a:r>
            <a:r>
              <a:rPr lang="pl-PL" dirty="0"/>
              <a:t>).</a:t>
            </a:r>
          </a:p>
          <a:p>
            <a:pPr lvl="1"/>
            <a:r>
              <a:rPr lang="pl-PL" dirty="0"/>
              <a:t>Nowoczesne zarządzanie bibliotekami, w tym </a:t>
            </a:r>
            <a:r>
              <a:rPr lang="pl-PL" b="1" dirty="0"/>
              <a:t>podejście projakościowe</a:t>
            </a:r>
            <a:r>
              <a:rPr lang="pl-PL" dirty="0"/>
              <a:t>.</a:t>
            </a:r>
          </a:p>
          <a:p>
            <a:pPr lvl="1"/>
            <a:r>
              <a:rPr lang="pl-PL" dirty="0"/>
              <a:t>Konferencje i projekty biblioteczne (TEMPUS).</a:t>
            </a:r>
          </a:p>
          <a:p>
            <a:pPr lvl="1"/>
            <a:r>
              <a:rPr lang="pl-PL" b="1" dirty="0"/>
              <a:t>Inicjatywa oddolna </a:t>
            </a:r>
            <a:r>
              <a:rPr lang="pl-PL" dirty="0"/>
              <a:t>– z pasji grupy zaangażowanych bibliotekarzy! </a:t>
            </a:r>
          </a:p>
          <a:p>
            <a:r>
              <a:rPr lang="pl-PL" b="1" dirty="0"/>
              <a:t>2001</a:t>
            </a:r>
            <a:r>
              <a:rPr lang="pl-PL" dirty="0"/>
              <a:t> – Konferencja w BG AE w Krakowie:</a:t>
            </a:r>
          </a:p>
          <a:p>
            <a:pPr lvl="1"/>
            <a:r>
              <a:rPr lang="pl-PL" dirty="0"/>
              <a:t>wypracowanie metodologii i kryteriów oceny polskich bibliotek naukowych.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72D6E7A-6E50-4018-B1F9-3EFBC28D4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AFBN – początki </a:t>
            </a:r>
            <a:endParaRPr lang="pl-PL" b="0" dirty="0"/>
          </a:p>
        </p:txBody>
      </p:sp>
    </p:spTree>
    <p:extLst>
      <p:ext uri="{BB962C8B-B14F-4D97-AF65-F5344CB8AC3E}">
        <p14:creationId xmlns:p14="http://schemas.microsoft.com/office/powerpoint/2010/main" val="410088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DCCFEE7-7FA6-422D-A921-1FDC307AE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b="1" dirty="0"/>
              <a:t>Cele</a:t>
            </a:r>
            <a:r>
              <a:rPr lang="pl-PL" dirty="0"/>
              <a:t>:</a:t>
            </a:r>
          </a:p>
          <a:p>
            <a:pPr lvl="1"/>
            <a:r>
              <a:rPr lang="pl-PL" dirty="0"/>
              <a:t>ankieta do badań porównawczych, </a:t>
            </a:r>
          </a:p>
          <a:p>
            <a:pPr lvl="1"/>
            <a:r>
              <a:rPr lang="pl-PL" dirty="0"/>
              <a:t>interaktywna aplikacja do gromadzenia i analizowania danych, </a:t>
            </a:r>
          </a:p>
          <a:p>
            <a:pPr lvl="1"/>
            <a:r>
              <a:rPr lang="pl-PL" dirty="0"/>
              <a:t>opracowanie standardów funkcjonowania bibliotek naukowych.</a:t>
            </a:r>
          </a:p>
          <a:p>
            <a:r>
              <a:rPr lang="pl-PL" b="1" dirty="0"/>
              <a:t>Skład</a:t>
            </a:r>
            <a:r>
              <a:rPr lang="pl-PL" dirty="0"/>
              <a:t>:</a:t>
            </a:r>
          </a:p>
          <a:p>
            <a:pPr lvl="1"/>
            <a:r>
              <a:rPr lang="pl-PL" b="1" dirty="0"/>
              <a:t>Lidia </a:t>
            </a:r>
            <a:r>
              <a:rPr lang="pl-PL" b="1" dirty="0" err="1"/>
              <a:t>Derfert</a:t>
            </a:r>
            <a:r>
              <a:rPr lang="pl-PL" b="1" dirty="0"/>
              <a:t>-Wolf</a:t>
            </a:r>
            <a:r>
              <a:rPr lang="pl-PL" dirty="0"/>
              <a:t> (PB)</a:t>
            </a:r>
          </a:p>
          <a:p>
            <a:pPr lvl="1"/>
            <a:r>
              <a:rPr lang="pl-PL" b="1" dirty="0"/>
              <a:t>Ewa Dobrzyńska-Lankosz </a:t>
            </a:r>
            <a:r>
              <a:rPr lang="pl-PL" dirty="0"/>
              <a:t>(AGH)</a:t>
            </a:r>
          </a:p>
          <a:p>
            <a:pPr lvl="1"/>
            <a:r>
              <a:rPr lang="pl-PL" dirty="0"/>
              <a:t>Wanda Dziadkiewicz (UŚ)</a:t>
            </a:r>
          </a:p>
          <a:p>
            <a:pPr lvl="1"/>
            <a:r>
              <a:rPr lang="pl-PL" dirty="0"/>
              <a:t>Mirosław Górny (UAM)</a:t>
            </a:r>
          </a:p>
          <a:p>
            <a:pPr lvl="1"/>
            <a:r>
              <a:rPr lang="pl-PL" dirty="0"/>
              <a:t>Elżbieta Górska (</a:t>
            </a:r>
            <a:r>
              <a:rPr lang="pl-PL" dirty="0" err="1"/>
              <a:t>Bibl</a:t>
            </a:r>
            <a:r>
              <a:rPr lang="pl-PL" dirty="0"/>
              <a:t>. </a:t>
            </a:r>
            <a:r>
              <a:rPr lang="pl-PL" dirty="0" err="1"/>
              <a:t>Publ</a:t>
            </a:r>
            <a:r>
              <a:rPr lang="pl-PL" dirty="0"/>
              <a:t>. m.st. Warszawy)</a:t>
            </a:r>
          </a:p>
          <a:p>
            <a:pPr lvl="1"/>
            <a:r>
              <a:rPr lang="pl-PL" b="1" dirty="0">
                <a:solidFill>
                  <a:srgbClr val="FF0000"/>
                </a:solidFill>
              </a:rPr>
              <a:t>Marek Górski </a:t>
            </a:r>
            <a:r>
              <a:rPr lang="pl-PL" dirty="0"/>
              <a:t>(PK)</a:t>
            </a:r>
          </a:p>
          <a:p>
            <a:pPr lvl="1"/>
            <a:r>
              <a:rPr lang="pl-PL" b="1" dirty="0"/>
              <a:t>Artur Jazdon </a:t>
            </a:r>
            <a:r>
              <a:rPr lang="pl-PL" dirty="0"/>
              <a:t>(UAM)</a:t>
            </a:r>
          </a:p>
          <a:p>
            <a:pPr lvl="1"/>
            <a:r>
              <a:rPr lang="pl-PL" dirty="0"/>
              <a:t>Małgorzata </a:t>
            </a:r>
            <a:r>
              <a:rPr lang="pl-PL" dirty="0" err="1"/>
              <a:t>Kłossowska</a:t>
            </a:r>
            <a:r>
              <a:rPr lang="pl-PL" dirty="0"/>
              <a:t> (</a:t>
            </a:r>
            <a:r>
              <a:rPr lang="pl-PL" dirty="0" err="1"/>
              <a:t>GBPiZS</a:t>
            </a:r>
            <a:r>
              <a:rPr lang="pl-PL" dirty="0"/>
              <a:t> w Warszawie)</a:t>
            </a:r>
          </a:p>
          <a:p>
            <a:pPr lvl="1"/>
            <a:r>
              <a:rPr lang="pl-PL" dirty="0"/>
              <a:t>Anna Sokołowska-</a:t>
            </a:r>
            <a:r>
              <a:rPr lang="pl-PL" dirty="0" err="1"/>
              <a:t>Gogut</a:t>
            </a:r>
            <a:r>
              <a:rPr lang="pl-PL" dirty="0"/>
              <a:t> (UEK)</a:t>
            </a:r>
          </a:p>
          <a:p>
            <a:pPr lvl="1"/>
            <a:r>
              <a:rPr lang="pl-PL" dirty="0"/>
              <a:t>Teresa </a:t>
            </a:r>
            <a:r>
              <a:rPr lang="pl-PL" dirty="0" err="1"/>
              <a:t>Wildhardt</a:t>
            </a:r>
            <a:r>
              <a:rPr lang="pl-PL" dirty="0"/>
              <a:t> (UKEN)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72D6E7A-6E50-4018-B1F9-3EFBC28D4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Zespół ds. Standaryzacji (ZSBN) – 2001 </a:t>
            </a:r>
          </a:p>
        </p:txBody>
      </p:sp>
    </p:spTree>
    <p:extLst>
      <p:ext uri="{BB962C8B-B14F-4D97-AF65-F5344CB8AC3E}">
        <p14:creationId xmlns:p14="http://schemas.microsoft.com/office/powerpoint/2010/main" val="2917131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DCCFEE7-7FA6-422D-A921-1FDC307AE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Pierwsza wersja ankiety – lipiec </a:t>
            </a:r>
            <a:r>
              <a:rPr lang="pl-PL" b="1" dirty="0"/>
              <a:t>2002</a:t>
            </a:r>
            <a:r>
              <a:rPr lang="pl-PL" dirty="0"/>
              <a:t> r.:</a:t>
            </a:r>
          </a:p>
          <a:p>
            <a:pPr lvl="1"/>
            <a:r>
              <a:rPr lang="pl-PL" dirty="0"/>
              <a:t>49 rozbudowanych pytań, 42 wskaźniki funkcjonalności.</a:t>
            </a:r>
          </a:p>
          <a:p>
            <a:r>
              <a:rPr lang="pl-PL" dirty="0"/>
              <a:t>Założenie: </a:t>
            </a:r>
          </a:p>
          <a:p>
            <a:pPr lvl="1"/>
            <a:r>
              <a:rPr lang="pl-PL" dirty="0"/>
              <a:t>liczba i forma pytań będą podlegać jedynie koniecznym modyfikacjom – w związku ze zmieniającymi się usługami biblioteczno-informacyjnymi, </a:t>
            </a:r>
          </a:p>
          <a:p>
            <a:pPr lvl="1"/>
            <a:r>
              <a:rPr lang="pl-PL" dirty="0"/>
              <a:t>zachowanie zasadniczego zrębu ankiety w celu prowadzenia długoletnich analiz i badań porównawczych.</a:t>
            </a:r>
          </a:p>
          <a:p>
            <a:r>
              <a:rPr lang="pl-PL" dirty="0"/>
              <a:t>Inspiracje:</a:t>
            </a:r>
          </a:p>
          <a:p>
            <a:pPr lvl="1"/>
            <a:r>
              <a:rPr lang="pl-PL" dirty="0"/>
              <a:t>międzynarodowe normy dot. statystyki bibliotecznej i wskaźników funkcjonalności (ISO),</a:t>
            </a:r>
          </a:p>
          <a:p>
            <a:pPr lvl="1"/>
            <a:r>
              <a:rPr lang="pl-PL" dirty="0"/>
              <a:t>podobne inicjatywy w innych krajach.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72D6E7A-6E50-4018-B1F9-3EFBC28D4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Ankieta AFBN </a:t>
            </a:r>
          </a:p>
        </p:txBody>
      </p:sp>
    </p:spTree>
    <p:extLst>
      <p:ext uri="{BB962C8B-B14F-4D97-AF65-F5344CB8AC3E}">
        <p14:creationId xmlns:p14="http://schemas.microsoft.com/office/powerpoint/2010/main" val="69208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DCCFEE7-7FA6-422D-A921-1FDC307AE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Koncepcja i podstawowa wersja programu komputerowego – ATR w Bydgoszczy, przy współudziale studentów.</a:t>
            </a:r>
          </a:p>
          <a:p>
            <a:r>
              <a:rPr lang="pl-PL" b="1" dirty="0"/>
              <a:t>2002</a:t>
            </a:r>
            <a:r>
              <a:rPr lang="pl-PL" dirty="0"/>
              <a:t> – Opracowanie aplikacji internetowej – z dotacji ministerstwa właściwego ds. spraw szkolnictwa wyższego (</a:t>
            </a:r>
            <a:r>
              <a:rPr lang="pl-PL" dirty="0" err="1"/>
              <a:t>MENiS</a:t>
            </a:r>
            <a:r>
              <a:rPr lang="pl-PL" dirty="0"/>
              <a:t>).</a:t>
            </a:r>
          </a:p>
          <a:p>
            <a:r>
              <a:rPr lang="pl-PL" b="1" dirty="0"/>
              <a:t>2003</a:t>
            </a:r>
            <a:r>
              <a:rPr lang="pl-PL" dirty="0"/>
              <a:t> – Wdrożenie aplikacji na serwerze BUP i jej udostępnienie bibliotekom.</a:t>
            </a:r>
          </a:p>
          <a:p>
            <a:pPr lvl="1"/>
            <a:r>
              <a:rPr lang="pl-PL" b="1" dirty="0">
                <a:solidFill>
                  <a:srgbClr val="FF0000"/>
                </a:solidFill>
              </a:rPr>
              <a:t>Dane w projekcie od 2002 roku.</a:t>
            </a:r>
            <a:endParaRPr lang="pl-PL" dirty="0">
              <a:solidFill>
                <a:srgbClr val="FF0000"/>
              </a:solidFill>
            </a:endParaRPr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72D6E7A-6E50-4018-B1F9-3EFBC28D4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Aplikacja AFBN</a:t>
            </a:r>
          </a:p>
        </p:txBody>
      </p:sp>
    </p:spTree>
    <p:extLst>
      <p:ext uri="{BB962C8B-B14F-4D97-AF65-F5344CB8AC3E}">
        <p14:creationId xmlns:p14="http://schemas.microsoft.com/office/powerpoint/2010/main" val="333212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DCCFEE7-7FA6-422D-A921-1FDC307AE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/>
              <a:t>Dyrektorzy rejestrują bibliotekę – </a:t>
            </a:r>
            <a:r>
              <a:rPr lang="pl-PL" b="1" dirty="0"/>
              <a:t>udział</a:t>
            </a:r>
            <a:r>
              <a:rPr lang="pl-PL" dirty="0"/>
              <a:t> w projekcie jest całkowicie </a:t>
            </a:r>
            <a:r>
              <a:rPr lang="pl-PL" b="1" dirty="0"/>
              <a:t>dobrowolny</a:t>
            </a:r>
            <a:r>
              <a:rPr lang="pl-PL" dirty="0"/>
              <a:t>!</a:t>
            </a:r>
          </a:p>
          <a:p>
            <a:r>
              <a:rPr lang="pl-PL" dirty="0"/>
              <a:t>Dyrektorzy lub inne uprawnione osoby wypełniają, modyfikują i wysyłają dane online.</a:t>
            </a:r>
          </a:p>
          <a:p>
            <a:r>
              <a:rPr lang="pl-PL" dirty="0"/>
              <a:t>Dyrektorzy zatwierdzają ankiety.</a:t>
            </a:r>
          </a:p>
          <a:p>
            <a:r>
              <a:rPr lang="pl-PL" dirty="0"/>
              <a:t>Poprawność wypełnienia wybranych pól w ankiecie jest automatycznie weryfikowana.</a:t>
            </a:r>
          </a:p>
          <a:p>
            <a:r>
              <a:rPr lang="pl-PL" dirty="0"/>
              <a:t>ZSBN ma możliwość zestawiania danych zbiorczych.</a:t>
            </a:r>
          </a:p>
          <a:p>
            <a:r>
              <a:rPr lang="pl-PL" dirty="0"/>
              <a:t>Dyrektorzy mają dostęp do:</a:t>
            </a:r>
          </a:p>
          <a:p>
            <a:pPr lvl="1"/>
            <a:r>
              <a:rPr lang="pl-PL" dirty="0"/>
              <a:t>funkcji analizowania danych i wskaźników efektywności własnej biblioteki w danym roku lub na przestrzeni lat,</a:t>
            </a:r>
          </a:p>
          <a:p>
            <a:pPr lvl="1"/>
            <a:r>
              <a:rPr lang="pl-PL" dirty="0"/>
              <a:t>porównywania ich wartości z uśrednionymi wartościami (średnią arytmetyczną, medianą, wartością minimalną i maksymalną) w odpowiednich grupach bibliotek.</a:t>
            </a:r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72D6E7A-6E50-4018-B1F9-3EFBC28D4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Założenia aplikacji</a:t>
            </a:r>
          </a:p>
        </p:txBody>
      </p:sp>
    </p:spTree>
    <p:extLst>
      <p:ext uri="{BB962C8B-B14F-4D97-AF65-F5344CB8AC3E}">
        <p14:creationId xmlns:p14="http://schemas.microsoft.com/office/powerpoint/2010/main" val="1116692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DCCFEE7-7FA6-422D-A921-1FDC307AE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/>
              <a:t>2004 – Prace realizowane przez ZSBN wpisane do zadań </a:t>
            </a:r>
            <a:r>
              <a:rPr lang="pl-PL" b="1" dirty="0"/>
              <a:t>KDBASP</a:t>
            </a:r>
            <a:r>
              <a:rPr lang="pl-PL" dirty="0"/>
              <a:t>.</a:t>
            </a:r>
          </a:p>
          <a:p>
            <a:r>
              <a:rPr lang="pl-PL" dirty="0"/>
              <a:t>2004 – Formalne porozumienie między uczelniami </a:t>
            </a:r>
            <a:r>
              <a:rPr lang="pl-PL" dirty="0" err="1"/>
              <a:t>ws</a:t>
            </a:r>
            <a:r>
              <a:rPr lang="pl-PL" dirty="0"/>
              <a:t>. realizacji projektu AFBN.</a:t>
            </a:r>
          </a:p>
          <a:p>
            <a:pPr lvl="1"/>
            <a:r>
              <a:rPr lang="pl-PL" b="1" dirty="0"/>
              <a:t>UAM jako koordynator prac</a:t>
            </a:r>
            <a:r>
              <a:rPr lang="pl-PL" dirty="0"/>
              <a:t>.</a:t>
            </a:r>
          </a:p>
          <a:p>
            <a:pPr lvl="1"/>
            <a:r>
              <a:rPr lang="pl-PL" dirty="0"/>
              <a:t>Kolejne porozumienia: 2006, 2012, 2018, </a:t>
            </a:r>
            <a:r>
              <a:rPr lang="pl-PL" b="1" dirty="0"/>
              <a:t>2023</a:t>
            </a:r>
            <a:r>
              <a:rPr lang="pl-PL" dirty="0"/>
              <a:t>.</a:t>
            </a:r>
          </a:p>
          <a:p>
            <a:r>
              <a:rPr lang="pl-PL" dirty="0"/>
              <a:t>2010 – Współpraca z </a:t>
            </a:r>
            <a:r>
              <a:rPr lang="pl-PL" b="1" dirty="0"/>
              <a:t>SBP</a:t>
            </a:r>
            <a:r>
              <a:rPr lang="pl-PL" dirty="0"/>
              <a:t>: zespół ds. badania efektywności bibliotek publicznych i pedagogicznych.</a:t>
            </a:r>
          </a:p>
          <a:p>
            <a:pPr lvl="1"/>
            <a:r>
              <a:rPr lang="pl-PL" dirty="0"/>
              <a:t>Nowa, doskonalsza wersja oprogramowania.</a:t>
            </a:r>
          </a:p>
          <a:p>
            <a:r>
              <a:rPr lang="pl-PL" dirty="0"/>
              <a:t>2015 – </a:t>
            </a:r>
            <a:r>
              <a:rPr lang="pl-PL" i="1" dirty="0"/>
              <a:t>Zasady funkcjonowania projektu AFBN </a:t>
            </a:r>
            <a:r>
              <a:rPr lang="pl-PL" dirty="0"/>
              <a:t>podpisane przez SBP i KDBASP.</a:t>
            </a:r>
          </a:p>
          <a:p>
            <a:pPr lvl="1"/>
            <a:r>
              <a:rPr lang="pl-PL" dirty="0"/>
              <a:t>Wspólny projekt </a:t>
            </a:r>
            <a:r>
              <a:rPr lang="pl-PL" b="1" dirty="0"/>
              <a:t>AFB</a:t>
            </a:r>
            <a:r>
              <a:rPr lang="pl-PL" dirty="0"/>
              <a:t> – podprojekty: AFBN, </a:t>
            </a:r>
            <a:r>
              <a:rPr lang="pl-PL" b="1" dirty="0"/>
              <a:t>AFBP</a:t>
            </a:r>
            <a:r>
              <a:rPr lang="pl-PL" dirty="0"/>
              <a:t> i </a:t>
            </a:r>
            <a:r>
              <a:rPr lang="pl-PL" b="1" dirty="0"/>
              <a:t>AFBE</a:t>
            </a:r>
            <a:r>
              <a:rPr lang="pl-PL" dirty="0"/>
              <a:t>. 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72D6E7A-6E50-4018-B1F9-3EFBC28D4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Rozwój projektu</a:t>
            </a:r>
          </a:p>
        </p:txBody>
      </p:sp>
    </p:spTree>
    <p:extLst>
      <p:ext uri="{BB962C8B-B14F-4D97-AF65-F5344CB8AC3E}">
        <p14:creationId xmlns:p14="http://schemas.microsoft.com/office/powerpoint/2010/main" val="259980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DCCFEE7-7FA6-422D-A921-1FDC307AE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/>
              <a:t>Od 2023 (do 2028 r.) projekt realizowany przez 6 uczelni:</a:t>
            </a:r>
          </a:p>
          <a:p>
            <a:pPr lvl="1"/>
            <a:r>
              <a:rPr lang="pl-PL" b="1" dirty="0"/>
              <a:t>Uniwersytet im. Adama Mickiewicza w Poznaniu – koordynator,</a:t>
            </a:r>
          </a:p>
          <a:p>
            <a:pPr lvl="1"/>
            <a:r>
              <a:rPr lang="pl-PL" b="1" dirty="0"/>
              <a:t>Akademia Górniczo-Hutnicza,</a:t>
            </a:r>
          </a:p>
          <a:p>
            <a:pPr lvl="1"/>
            <a:r>
              <a:rPr lang="pl-PL" b="1" dirty="0"/>
              <a:t>Politechnika Krakowska,</a:t>
            </a:r>
          </a:p>
          <a:p>
            <a:pPr lvl="1"/>
            <a:r>
              <a:rPr lang="pl-PL" b="1" dirty="0"/>
              <a:t>Politechnika Warszawska,</a:t>
            </a:r>
          </a:p>
          <a:p>
            <a:pPr lvl="1"/>
            <a:r>
              <a:rPr lang="pl-PL" b="1" dirty="0"/>
              <a:t>Uniwersytet Ekonomiczny we Wrocławiu,</a:t>
            </a:r>
          </a:p>
          <a:p>
            <a:pPr lvl="1"/>
            <a:r>
              <a:rPr lang="pl-PL" b="1" dirty="0"/>
              <a:t>Uniwersytet Medyczny w Lublinie</a:t>
            </a:r>
            <a:r>
              <a:rPr lang="pl-PL" dirty="0"/>
              <a:t>. </a:t>
            </a:r>
          </a:p>
          <a:p>
            <a:r>
              <a:rPr lang="pl-PL" dirty="0"/>
              <a:t>Koordynator AFBN i partner wspierający SBP w projekcie AFB – Biblioteka Uniwersytecka w Poznaniu.</a:t>
            </a:r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72D6E7A-6E50-4018-B1F9-3EFBC28D4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ZSBN dzisiaj</a:t>
            </a:r>
          </a:p>
        </p:txBody>
      </p:sp>
    </p:spTree>
    <p:extLst>
      <p:ext uri="{BB962C8B-B14F-4D97-AF65-F5344CB8AC3E}">
        <p14:creationId xmlns:p14="http://schemas.microsoft.com/office/powerpoint/2010/main" val="225878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AFB">
      <a:dk1>
        <a:sysClr val="windowText" lastClr="000000"/>
      </a:dk1>
      <a:lt1>
        <a:srgbClr val="FFFFFF"/>
      </a:lt1>
      <a:dk2>
        <a:srgbClr val="3B79A8"/>
      </a:dk2>
      <a:lt2>
        <a:srgbClr val="909DA6"/>
      </a:lt2>
      <a:accent1>
        <a:srgbClr val="013950"/>
      </a:accent1>
      <a:accent2>
        <a:srgbClr val="F0885C"/>
      </a:accent2>
      <a:accent3>
        <a:srgbClr val="7AC9D0"/>
      </a:accent3>
      <a:accent4>
        <a:srgbClr val="909DA6"/>
      </a:accent4>
      <a:accent5>
        <a:srgbClr val="3B79A8"/>
      </a:accent5>
      <a:accent6>
        <a:srgbClr val="17365D"/>
      </a:accent6>
      <a:hlink>
        <a:srgbClr val="013950"/>
      </a:hlink>
      <a:folHlink>
        <a:srgbClr val="F0885C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4169</TotalTime>
  <Words>1273</Words>
  <Application>Microsoft Office PowerPoint</Application>
  <PresentationFormat>Pokaz na ekranie (4:3)</PresentationFormat>
  <Paragraphs>152</Paragraphs>
  <Slides>19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Times New Roman</vt:lpstr>
      <vt:lpstr>Wingdings</vt:lpstr>
      <vt:lpstr>Motyw pakietu Office</vt:lpstr>
      <vt:lpstr>ANALIZA FUNKCJONOWANIA  BIBLIOTEK NAUKOWYCH  Kilka słów o projekcie</vt:lpstr>
      <vt:lpstr>Nasze cele</vt:lpstr>
      <vt:lpstr>AFBN – początki </vt:lpstr>
      <vt:lpstr>Zespół ds. Standaryzacji (ZSBN) – 2001 </vt:lpstr>
      <vt:lpstr>Ankieta AFBN </vt:lpstr>
      <vt:lpstr>Aplikacja AFBN</vt:lpstr>
      <vt:lpstr>Założenia aplikacji</vt:lpstr>
      <vt:lpstr>Rozwój projektu</vt:lpstr>
      <vt:lpstr>ZSBN dzisiaj</vt:lpstr>
      <vt:lpstr>Zespół ds. Standardów  dla Bibliotek Naukowych:</vt:lpstr>
      <vt:lpstr>Cele projektu</vt:lpstr>
      <vt:lpstr>Dostęp do danych,  zasada poufności</vt:lpstr>
      <vt:lpstr>Formularz AFBN</vt:lpstr>
      <vt:lpstr>Biblioteki/uczelnie w AFBN</vt:lpstr>
      <vt:lpstr>Biblioteki uczelniane (KDBASP) w AFBN</vt:lpstr>
      <vt:lpstr>Biblioteki w projekcie</vt:lpstr>
      <vt:lpstr>Korzyści z udziału w projekcie</vt:lpstr>
      <vt:lpstr>AFBN – dlaczego warto?</vt:lpstr>
      <vt:lpstr>AFBN – informacje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Edyta Strzelczyk</dc:creator>
  <cp:lastModifiedBy>Małgorzata Dąbrowicz</cp:lastModifiedBy>
  <cp:revision>110</cp:revision>
  <cp:lastPrinted>2022-06-24T09:29:28Z</cp:lastPrinted>
  <dcterms:created xsi:type="dcterms:W3CDTF">2020-06-23T08:30:06Z</dcterms:created>
  <dcterms:modified xsi:type="dcterms:W3CDTF">2026-01-27T16:22:49Z</dcterms:modified>
</cp:coreProperties>
</file>